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9" r:id="rId6"/>
    <p:sldId id="260" r:id="rId7"/>
    <p:sldId id="28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nva Sans" panose="020B0503030501040103" pitchFamily="34" charset="0"/>
      <p:regular r:id="rId30"/>
    </p:embeddedFont>
    <p:embeddedFont>
      <p:font typeface="Canva Sans Bold" panose="020B0803030501040103" pitchFamily="34" charset="0"/>
      <p:regular r:id="rId31"/>
      <p:bold r:id="rId32"/>
    </p:embeddedFont>
    <p:embeddedFont>
      <p:font typeface="Playfair Display" pitchFamily="2" charset="77"/>
      <p:regular r:id="rId33"/>
      <p:bold r:id="rId34"/>
      <p:italic r:id="rId35"/>
      <p:boldItalic r:id="rId36"/>
    </p:embeddedFont>
    <p:embeddedFont>
      <p:font typeface="Public Sans" pitchFamily="2" charset="77"/>
      <p:regular r:id="rId37"/>
    </p:embeddedFont>
    <p:embeddedFont>
      <p:font typeface="Public Sans Bold" pitchFamily="2" charset="77"/>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595" autoAdjust="0"/>
  </p:normalViewPr>
  <p:slideViewPr>
    <p:cSldViewPr>
      <p:cViewPr varScale="1">
        <p:scale>
          <a:sx n="72" d="100"/>
          <a:sy n="72" d="100"/>
        </p:scale>
        <p:origin x="86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sv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06882" y="4728792"/>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ANALYTICS AND PREDICTIVE INSIGHTS</a:t>
            </a:r>
          </a:p>
        </p:txBody>
      </p:sp>
      <p:sp>
        <p:nvSpPr>
          <p:cNvPr id="4" name="TextBox 4"/>
          <p:cNvSpPr txBox="1"/>
          <p:nvPr/>
        </p:nvSpPr>
        <p:spPr>
          <a:xfrm>
            <a:off x="850974" y="2332416"/>
            <a:ext cx="16408332" cy="2084083"/>
          </a:xfrm>
          <a:prstGeom prst="rect">
            <a:avLst/>
          </a:prstGeom>
        </p:spPr>
        <p:txBody>
          <a:bodyPr lIns="0" tIns="0" rIns="0" bIns="0" rtlCol="0" anchor="t">
            <a:spAutoFit/>
          </a:bodyPr>
          <a:lstStyle/>
          <a:p>
            <a:pPr algn="l">
              <a:lnSpc>
                <a:spcPts val="15250"/>
              </a:lnSpc>
            </a:pPr>
            <a:r>
              <a:rPr lang="en-US" sz="16758" spc="83">
                <a:solidFill>
                  <a:srgbClr val="2B2C30"/>
                </a:solidFill>
                <a:latin typeface="Playfair Display"/>
              </a:rPr>
              <a:t>Airline Analysis </a:t>
            </a:r>
          </a:p>
        </p:txBody>
      </p:sp>
      <p:sp>
        <p:nvSpPr>
          <p:cNvPr id="5" name="TextBox 5"/>
          <p:cNvSpPr txBox="1"/>
          <p:nvPr/>
        </p:nvSpPr>
        <p:spPr>
          <a:xfrm>
            <a:off x="1045875" y="8026566"/>
            <a:ext cx="3260973" cy="589915"/>
          </a:xfrm>
          <a:prstGeom prst="rect">
            <a:avLst/>
          </a:prstGeom>
        </p:spPr>
        <p:txBody>
          <a:bodyPr lIns="0" tIns="0" rIns="0" bIns="0" rtlCol="0" anchor="t">
            <a:spAutoFit/>
          </a:bodyPr>
          <a:lstStyle/>
          <a:p>
            <a:pPr algn="ctr">
              <a:lnSpc>
                <a:spcPts val="4759"/>
              </a:lnSpc>
            </a:pPr>
            <a:r>
              <a:rPr lang="en-US" sz="3399">
                <a:solidFill>
                  <a:srgbClr val="2B2C30"/>
                </a:solidFill>
                <a:latin typeface="Public Sans"/>
              </a:rPr>
              <a:t>Chung-Kai Chou</a:t>
            </a:r>
          </a:p>
        </p:txBody>
      </p:sp>
      <p:sp>
        <p:nvSpPr>
          <p:cNvPr id="6" name="Freeform 6"/>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9122171" y="1965957"/>
            <a:ext cx="8040227" cy="8040227"/>
          </a:xfrm>
          <a:custGeom>
            <a:avLst/>
            <a:gdLst/>
            <a:ahLst/>
            <a:cxnLst/>
            <a:rect l="l" t="t" r="r" b="b"/>
            <a:pathLst>
              <a:path w="8040227" h="8040227">
                <a:moveTo>
                  <a:pt x="0" y="0"/>
                </a:moveTo>
                <a:lnTo>
                  <a:pt x="8040227" y="0"/>
                </a:lnTo>
                <a:lnTo>
                  <a:pt x="8040227" y="8040228"/>
                </a:lnTo>
                <a:lnTo>
                  <a:pt x="0" y="8040228"/>
                </a:lnTo>
                <a:lnTo>
                  <a:pt x="0" y="0"/>
                </a:lnTo>
                <a:close/>
              </a:path>
            </a:pathLst>
          </a:custGeom>
          <a:blipFill>
            <a:blip r:embed="rId2"/>
            <a:stretch>
              <a:fillRect/>
            </a:stretch>
          </a:blipFill>
        </p:spPr>
      </p:sp>
      <p:sp>
        <p:nvSpPr>
          <p:cNvPr id="4" name="Freeform 4"/>
          <p:cNvSpPr/>
          <p:nvPr/>
        </p:nvSpPr>
        <p:spPr>
          <a:xfrm>
            <a:off x="586262" y="1965957"/>
            <a:ext cx="8040227" cy="8040227"/>
          </a:xfrm>
          <a:custGeom>
            <a:avLst/>
            <a:gdLst/>
            <a:ahLst/>
            <a:cxnLst/>
            <a:rect l="l" t="t" r="r" b="b"/>
            <a:pathLst>
              <a:path w="8040227" h="8040227">
                <a:moveTo>
                  <a:pt x="0" y="0"/>
                </a:moveTo>
                <a:lnTo>
                  <a:pt x="8040228" y="0"/>
                </a:lnTo>
                <a:lnTo>
                  <a:pt x="8040228" y="8040228"/>
                </a:lnTo>
                <a:lnTo>
                  <a:pt x="0" y="8040228"/>
                </a:lnTo>
                <a:lnTo>
                  <a:pt x="0" y="0"/>
                </a:lnTo>
                <a:close/>
              </a:path>
            </a:pathLst>
          </a:custGeom>
          <a:blipFill>
            <a:blip r:embed="rId3"/>
            <a:stretch>
              <a:fillRect/>
            </a:stretch>
          </a:blipFill>
        </p:spPr>
      </p:sp>
      <p:sp>
        <p:nvSpPr>
          <p:cNvPr id="5" name="TextBox 5"/>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EXPLORATORY DATA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9435152" y="1799270"/>
            <a:ext cx="8616044" cy="7643524"/>
          </a:xfrm>
          <a:custGeom>
            <a:avLst/>
            <a:gdLst/>
            <a:ahLst/>
            <a:cxnLst/>
            <a:rect l="l" t="t" r="r" b="b"/>
            <a:pathLst>
              <a:path w="8616044" h="7643524">
                <a:moveTo>
                  <a:pt x="0" y="0"/>
                </a:moveTo>
                <a:lnTo>
                  <a:pt x="8616045" y="0"/>
                </a:lnTo>
                <a:lnTo>
                  <a:pt x="8616045" y="7643524"/>
                </a:lnTo>
                <a:lnTo>
                  <a:pt x="0" y="7643524"/>
                </a:lnTo>
                <a:lnTo>
                  <a:pt x="0" y="0"/>
                </a:lnTo>
                <a:close/>
              </a:path>
            </a:pathLst>
          </a:custGeom>
          <a:blipFill>
            <a:blip r:embed="rId2"/>
            <a:stretch>
              <a:fillRect/>
            </a:stretch>
          </a:blipFill>
        </p:spPr>
      </p:sp>
      <p:sp>
        <p:nvSpPr>
          <p:cNvPr id="4" name="TextBox 4"/>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EXPLORATORY DATA ANALYSIS</a:t>
            </a:r>
          </a:p>
        </p:txBody>
      </p:sp>
      <p:sp>
        <p:nvSpPr>
          <p:cNvPr id="5" name="TextBox 5"/>
          <p:cNvSpPr txBox="1"/>
          <p:nvPr/>
        </p:nvSpPr>
        <p:spPr>
          <a:xfrm>
            <a:off x="1006871" y="2177925"/>
            <a:ext cx="8115300" cy="5521950"/>
          </a:xfrm>
          <a:prstGeom prst="rect">
            <a:avLst/>
          </a:prstGeom>
        </p:spPr>
        <p:txBody>
          <a:bodyPr lIns="0" tIns="0" rIns="0" bIns="0" rtlCol="0" anchor="t">
            <a:spAutoFit/>
          </a:bodyPr>
          <a:lstStyle/>
          <a:p>
            <a:pPr algn="l">
              <a:lnSpc>
                <a:spcPts val="4888"/>
              </a:lnSpc>
            </a:pPr>
            <a:r>
              <a:rPr lang="en-US" sz="3760" spc="18">
                <a:solidFill>
                  <a:srgbClr val="2B2C30"/>
                </a:solidFill>
                <a:latin typeface="Playfair Display"/>
              </a:rPr>
              <a:t>The heatmap indicates strong positive correlations between ratings and factors such as Value for Money, Ground and Cabin Staff service, and Seat comfort. These insights suggest potential areas for airlines to enhance to potentially improve their ratings. Note, however, that correlation does not imply causation.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0" y="4576234"/>
            <a:ext cx="9122171" cy="4849154"/>
          </a:xfrm>
          <a:custGeom>
            <a:avLst/>
            <a:gdLst/>
            <a:ahLst/>
            <a:cxnLst/>
            <a:rect l="l" t="t" r="r" b="b"/>
            <a:pathLst>
              <a:path w="9122171" h="4849154">
                <a:moveTo>
                  <a:pt x="0" y="0"/>
                </a:moveTo>
                <a:lnTo>
                  <a:pt x="9122171" y="0"/>
                </a:lnTo>
                <a:lnTo>
                  <a:pt x="9122171" y="4849154"/>
                </a:lnTo>
                <a:lnTo>
                  <a:pt x="0" y="4849154"/>
                </a:lnTo>
                <a:lnTo>
                  <a:pt x="0" y="0"/>
                </a:lnTo>
                <a:close/>
              </a:path>
            </a:pathLst>
          </a:custGeom>
          <a:blipFill>
            <a:blip r:embed="rId2"/>
            <a:stretch>
              <a:fillRect/>
            </a:stretch>
          </a:blipFill>
        </p:spPr>
      </p:sp>
      <p:sp>
        <p:nvSpPr>
          <p:cNvPr id="4" name="Freeform 4"/>
          <p:cNvSpPr/>
          <p:nvPr/>
        </p:nvSpPr>
        <p:spPr>
          <a:xfrm>
            <a:off x="9122171" y="4576234"/>
            <a:ext cx="9165829" cy="4872362"/>
          </a:xfrm>
          <a:custGeom>
            <a:avLst/>
            <a:gdLst/>
            <a:ahLst/>
            <a:cxnLst/>
            <a:rect l="l" t="t" r="r" b="b"/>
            <a:pathLst>
              <a:path w="9165829" h="4872362">
                <a:moveTo>
                  <a:pt x="0" y="0"/>
                </a:moveTo>
                <a:lnTo>
                  <a:pt x="9165829" y="0"/>
                </a:lnTo>
                <a:lnTo>
                  <a:pt x="9165829" y="4872361"/>
                </a:lnTo>
                <a:lnTo>
                  <a:pt x="0" y="4872361"/>
                </a:lnTo>
                <a:lnTo>
                  <a:pt x="0" y="0"/>
                </a:lnTo>
                <a:close/>
              </a:path>
            </a:pathLst>
          </a:custGeom>
          <a:blipFill>
            <a:blip r:embed="rId3"/>
            <a:stretch>
              <a:fillRect/>
            </a:stretch>
          </a:blipFill>
        </p:spPr>
      </p:sp>
      <p:sp>
        <p:nvSpPr>
          <p:cNvPr id="5" name="TextBox 5"/>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EXPLORATORY DATA ANALYSIS- WORD CLOUD</a:t>
            </a:r>
          </a:p>
        </p:txBody>
      </p:sp>
      <p:sp>
        <p:nvSpPr>
          <p:cNvPr id="6" name="TextBox 6"/>
          <p:cNvSpPr txBox="1"/>
          <p:nvPr/>
        </p:nvSpPr>
        <p:spPr>
          <a:xfrm>
            <a:off x="-632517" y="1861182"/>
            <a:ext cx="9144000" cy="896620"/>
          </a:xfrm>
          <a:prstGeom prst="rect">
            <a:avLst/>
          </a:prstGeom>
        </p:spPr>
        <p:txBody>
          <a:bodyPr lIns="0" tIns="0" rIns="0" bIns="0" rtlCol="0" anchor="t">
            <a:spAutoFit/>
          </a:bodyPr>
          <a:lstStyle/>
          <a:p>
            <a:pPr algn="ctr">
              <a:lnSpc>
                <a:spcPts val="7279"/>
              </a:lnSpc>
            </a:pPr>
            <a:r>
              <a:rPr lang="en-US" sz="5199">
                <a:solidFill>
                  <a:srgbClr val="2B2C30"/>
                </a:solidFill>
                <a:latin typeface="Public Sans Bold"/>
              </a:rPr>
              <a:t>Before Preprocessing</a:t>
            </a:r>
          </a:p>
        </p:txBody>
      </p:sp>
      <p:sp>
        <p:nvSpPr>
          <p:cNvPr id="7" name="TextBox 7"/>
          <p:cNvSpPr txBox="1"/>
          <p:nvPr/>
        </p:nvSpPr>
        <p:spPr>
          <a:xfrm>
            <a:off x="349431" y="3986319"/>
            <a:ext cx="9165829" cy="573405"/>
          </a:xfrm>
          <a:prstGeom prst="rect">
            <a:avLst/>
          </a:prstGeom>
        </p:spPr>
        <p:txBody>
          <a:bodyPr lIns="0" tIns="0" rIns="0" bIns="0" rtlCol="0" anchor="t">
            <a:spAutoFit/>
          </a:bodyPr>
          <a:lstStyle/>
          <a:p>
            <a:pPr algn="ctr">
              <a:lnSpc>
                <a:spcPts val="4620"/>
              </a:lnSpc>
            </a:pPr>
            <a:r>
              <a:rPr lang="en-US" sz="3300">
                <a:solidFill>
                  <a:srgbClr val="2B2C30"/>
                </a:solidFill>
                <a:latin typeface="Public Sans"/>
              </a:rPr>
              <a:t>Review From Customer Doesn’t Recommend</a:t>
            </a:r>
          </a:p>
        </p:txBody>
      </p:sp>
      <p:sp>
        <p:nvSpPr>
          <p:cNvPr id="8" name="TextBox 8"/>
          <p:cNvSpPr txBox="1"/>
          <p:nvPr/>
        </p:nvSpPr>
        <p:spPr>
          <a:xfrm>
            <a:off x="9329573" y="3986319"/>
            <a:ext cx="9165829" cy="573405"/>
          </a:xfrm>
          <a:prstGeom prst="rect">
            <a:avLst/>
          </a:prstGeom>
        </p:spPr>
        <p:txBody>
          <a:bodyPr lIns="0" tIns="0" rIns="0" bIns="0" rtlCol="0" anchor="t">
            <a:spAutoFit/>
          </a:bodyPr>
          <a:lstStyle/>
          <a:p>
            <a:pPr algn="ctr">
              <a:lnSpc>
                <a:spcPts val="4620"/>
              </a:lnSpc>
            </a:pPr>
            <a:r>
              <a:rPr lang="en-US" sz="3300">
                <a:solidFill>
                  <a:srgbClr val="2B2C30"/>
                </a:solidFill>
                <a:latin typeface="Public Sans"/>
              </a:rPr>
              <a:t>Review From Customer Recommend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281754" y="4721649"/>
            <a:ext cx="9310488" cy="4949259"/>
          </a:xfrm>
          <a:custGeom>
            <a:avLst/>
            <a:gdLst/>
            <a:ahLst/>
            <a:cxnLst/>
            <a:rect l="l" t="t" r="r" b="b"/>
            <a:pathLst>
              <a:path w="9310488" h="4949259">
                <a:moveTo>
                  <a:pt x="0" y="0"/>
                </a:moveTo>
                <a:lnTo>
                  <a:pt x="9310488" y="0"/>
                </a:lnTo>
                <a:lnTo>
                  <a:pt x="9310488" y="4949259"/>
                </a:lnTo>
                <a:lnTo>
                  <a:pt x="0" y="4949259"/>
                </a:lnTo>
                <a:lnTo>
                  <a:pt x="0" y="0"/>
                </a:lnTo>
                <a:close/>
              </a:path>
            </a:pathLst>
          </a:custGeom>
          <a:blipFill>
            <a:blip r:embed="rId2"/>
            <a:stretch>
              <a:fillRect/>
            </a:stretch>
          </a:blipFill>
        </p:spPr>
      </p:sp>
      <p:sp>
        <p:nvSpPr>
          <p:cNvPr id="4" name="Freeform 4"/>
          <p:cNvSpPr/>
          <p:nvPr/>
        </p:nvSpPr>
        <p:spPr>
          <a:xfrm>
            <a:off x="9623773" y="4721649"/>
            <a:ext cx="8577428" cy="4872362"/>
          </a:xfrm>
          <a:custGeom>
            <a:avLst/>
            <a:gdLst/>
            <a:ahLst/>
            <a:cxnLst/>
            <a:rect l="l" t="t" r="r" b="b"/>
            <a:pathLst>
              <a:path w="9165829" h="4872362">
                <a:moveTo>
                  <a:pt x="0" y="0"/>
                </a:moveTo>
                <a:lnTo>
                  <a:pt x="9165829" y="0"/>
                </a:lnTo>
                <a:lnTo>
                  <a:pt x="9165829" y="4872361"/>
                </a:lnTo>
                <a:lnTo>
                  <a:pt x="0" y="4872361"/>
                </a:lnTo>
                <a:lnTo>
                  <a:pt x="0" y="0"/>
                </a:lnTo>
                <a:close/>
              </a:path>
            </a:pathLst>
          </a:custGeom>
          <a:blipFill>
            <a:blip r:embed="rId3"/>
            <a:stretch>
              <a:fillRect/>
            </a:stretch>
          </a:blipFill>
        </p:spPr>
      </p:sp>
      <p:sp>
        <p:nvSpPr>
          <p:cNvPr id="5" name="TextBox 5"/>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EXPLORATORY DATA ANALYSIS- WORD CLOUD</a:t>
            </a:r>
          </a:p>
        </p:txBody>
      </p:sp>
      <p:sp>
        <p:nvSpPr>
          <p:cNvPr id="6" name="TextBox 6"/>
          <p:cNvSpPr txBox="1"/>
          <p:nvPr/>
        </p:nvSpPr>
        <p:spPr>
          <a:xfrm>
            <a:off x="-632517" y="1861182"/>
            <a:ext cx="9144000" cy="896620"/>
          </a:xfrm>
          <a:prstGeom prst="rect">
            <a:avLst/>
          </a:prstGeom>
        </p:spPr>
        <p:txBody>
          <a:bodyPr lIns="0" tIns="0" rIns="0" bIns="0" rtlCol="0" anchor="t">
            <a:spAutoFit/>
          </a:bodyPr>
          <a:lstStyle/>
          <a:p>
            <a:pPr algn="ctr">
              <a:lnSpc>
                <a:spcPts val="7279"/>
              </a:lnSpc>
            </a:pPr>
            <a:r>
              <a:rPr lang="en-US" sz="5199">
                <a:solidFill>
                  <a:srgbClr val="2B2C30"/>
                </a:solidFill>
                <a:latin typeface="Public Sans Bold"/>
              </a:rPr>
              <a:t>After Preprocessing</a:t>
            </a:r>
          </a:p>
        </p:txBody>
      </p:sp>
      <p:sp>
        <p:nvSpPr>
          <p:cNvPr id="7" name="TextBox 7"/>
          <p:cNvSpPr txBox="1"/>
          <p:nvPr/>
        </p:nvSpPr>
        <p:spPr>
          <a:xfrm>
            <a:off x="163744" y="3986319"/>
            <a:ext cx="9165829" cy="573405"/>
          </a:xfrm>
          <a:prstGeom prst="rect">
            <a:avLst/>
          </a:prstGeom>
        </p:spPr>
        <p:txBody>
          <a:bodyPr lIns="0" tIns="0" rIns="0" bIns="0" rtlCol="0" anchor="t">
            <a:spAutoFit/>
          </a:bodyPr>
          <a:lstStyle/>
          <a:p>
            <a:pPr algn="ctr">
              <a:lnSpc>
                <a:spcPts val="4620"/>
              </a:lnSpc>
            </a:pPr>
            <a:r>
              <a:rPr lang="en-US" sz="3300">
                <a:solidFill>
                  <a:srgbClr val="2B2C30"/>
                </a:solidFill>
                <a:latin typeface="Public Sans"/>
              </a:rPr>
              <a:t>Review From Customer Doesn’t Recommend</a:t>
            </a:r>
          </a:p>
        </p:txBody>
      </p:sp>
      <p:sp>
        <p:nvSpPr>
          <p:cNvPr id="8" name="TextBox 8"/>
          <p:cNvSpPr txBox="1"/>
          <p:nvPr/>
        </p:nvSpPr>
        <p:spPr>
          <a:xfrm>
            <a:off x="9329573" y="3986319"/>
            <a:ext cx="9165829" cy="573405"/>
          </a:xfrm>
          <a:prstGeom prst="rect">
            <a:avLst/>
          </a:prstGeom>
        </p:spPr>
        <p:txBody>
          <a:bodyPr lIns="0" tIns="0" rIns="0" bIns="0" rtlCol="0" anchor="t">
            <a:spAutoFit/>
          </a:bodyPr>
          <a:lstStyle/>
          <a:p>
            <a:pPr algn="ctr">
              <a:lnSpc>
                <a:spcPts val="4620"/>
              </a:lnSpc>
            </a:pPr>
            <a:r>
              <a:rPr lang="en-US" sz="3300">
                <a:solidFill>
                  <a:srgbClr val="2B2C30"/>
                </a:solidFill>
                <a:latin typeface="Public Sans"/>
              </a:rPr>
              <a:t>Review From Customer Recommend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16407" y="2162495"/>
            <a:ext cx="16242893" cy="7518395"/>
          </a:xfrm>
          <a:prstGeom prst="rect">
            <a:avLst/>
          </a:prstGeom>
        </p:spPr>
        <p:txBody>
          <a:bodyPr lIns="0" tIns="0" rIns="0" bIns="0" rtlCol="0" anchor="t">
            <a:spAutoFit/>
          </a:bodyPr>
          <a:lstStyle/>
          <a:p>
            <a:pPr algn="l">
              <a:lnSpc>
                <a:spcPts val="7475"/>
              </a:lnSpc>
            </a:pPr>
            <a:r>
              <a:rPr lang="en-US" sz="5750" spc="28">
                <a:solidFill>
                  <a:srgbClr val="2B2C30"/>
                </a:solidFill>
                <a:latin typeface="Playfair Display"/>
              </a:rPr>
              <a:t>Employing two different vectorization techniques alongside three machine learning algorithms to predict flight recommendations from customer reviews. </a:t>
            </a:r>
          </a:p>
          <a:p>
            <a:pPr algn="l">
              <a:lnSpc>
                <a:spcPts val="7475"/>
              </a:lnSpc>
            </a:pPr>
            <a:r>
              <a:rPr lang="en-US" sz="5750" spc="28">
                <a:solidFill>
                  <a:srgbClr val="2B2C30"/>
                </a:solidFill>
                <a:latin typeface="Playfair Display"/>
              </a:rPr>
              <a:t>This approach allows us to capture nuanced textual features essential for accurate predictions, thereby enabling us to enhance the flight experience with targeted insights</a:t>
            </a:r>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VECTORIZER WITH MACHINE LEARNING</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5" name="Freeform 5"/>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VECTORIZERS / ALGORITHMS</a:t>
            </a:r>
          </a:p>
        </p:txBody>
      </p:sp>
      <p:sp>
        <p:nvSpPr>
          <p:cNvPr id="4" name="TextBox 4"/>
          <p:cNvSpPr txBox="1"/>
          <p:nvPr/>
        </p:nvSpPr>
        <p:spPr>
          <a:xfrm>
            <a:off x="2686853" y="2916447"/>
            <a:ext cx="3271986" cy="896620"/>
          </a:xfrm>
          <a:prstGeom prst="rect">
            <a:avLst/>
          </a:prstGeom>
        </p:spPr>
        <p:txBody>
          <a:bodyPr lIns="0" tIns="0" rIns="0" bIns="0" rtlCol="0" anchor="t">
            <a:spAutoFit/>
          </a:bodyPr>
          <a:lstStyle/>
          <a:p>
            <a:pPr algn="ctr">
              <a:lnSpc>
                <a:spcPts val="7279"/>
              </a:lnSpc>
            </a:pPr>
            <a:r>
              <a:rPr lang="en-US" sz="5199">
                <a:solidFill>
                  <a:srgbClr val="2B2C30"/>
                </a:solidFill>
                <a:latin typeface="Public Sans Bold"/>
              </a:rPr>
              <a:t>Vectorizer</a:t>
            </a:r>
          </a:p>
        </p:txBody>
      </p:sp>
      <p:sp>
        <p:nvSpPr>
          <p:cNvPr id="5" name="TextBox 5"/>
          <p:cNvSpPr txBox="1"/>
          <p:nvPr/>
        </p:nvSpPr>
        <p:spPr>
          <a:xfrm>
            <a:off x="11712433" y="2916447"/>
            <a:ext cx="3545830" cy="896620"/>
          </a:xfrm>
          <a:prstGeom prst="rect">
            <a:avLst/>
          </a:prstGeom>
        </p:spPr>
        <p:txBody>
          <a:bodyPr lIns="0" tIns="0" rIns="0" bIns="0" rtlCol="0" anchor="t">
            <a:spAutoFit/>
          </a:bodyPr>
          <a:lstStyle/>
          <a:p>
            <a:pPr algn="ctr">
              <a:lnSpc>
                <a:spcPts val="7279"/>
              </a:lnSpc>
            </a:pPr>
            <a:r>
              <a:rPr lang="en-US" sz="5199">
                <a:solidFill>
                  <a:srgbClr val="2B2C30"/>
                </a:solidFill>
                <a:latin typeface="Public Sans Bold"/>
              </a:rPr>
              <a:t>Algorithms</a:t>
            </a:r>
          </a:p>
        </p:txBody>
      </p:sp>
      <p:sp>
        <p:nvSpPr>
          <p:cNvPr id="6" name="TextBox 6"/>
          <p:cNvSpPr txBox="1"/>
          <p:nvPr/>
        </p:nvSpPr>
        <p:spPr>
          <a:xfrm>
            <a:off x="855877" y="4544060"/>
            <a:ext cx="6290965" cy="1989455"/>
          </a:xfrm>
          <a:prstGeom prst="rect">
            <a:avLst/>
          </a:prstGeom>
        </p:spPr>
        <p:txBody>
          <a:bodyPr lIns="0" tIns="0" rIns="0" bIns="0" rtlCol="0" anchor="t">
            <a:spAutoFit/>
          </a:bodyPr>
          <a:lstStyle/>
          <a:p>
            <a:pPr marL="820417" lvl="1" indent="-410209" algn="ctr">
              <a:lnSpc>
                <a:spcPts val="5319"/>
              </a:lnSpc>
              <a:buFont typeface="Arial"/>
              <a:buChar char="•"/>
            </a:pPr>
            <a:r>
              <a:rPr lang="en-US" sz="3799">
                <a:solidFill>
                  <a:srgbClr val="2B2C30"/>
                </a:solidFill>
                <a:latin typeface="Public Sans"/>
              </a:rPr>
              <a:t>TF-IDF Vectorizer</a:t>
            </a:r>
          </a:p>
          <a:p>
            <a:pPr marL="820417" lvl="1" indent="-410209" algn="ctr">
              <a:lnSpc>
                <a:spcPts val="5319"/>
              </a:lnSpc>
              <a:buFont typeface="Arial"/>
              <a:buChar char="•"/>
            </a:pPr>
            <a:r>
              <a:rPr lang="en-US" sz="3799">
                <a:solidFill>
                  <a:srgbClr val="2B2C30"/>
                </a:solidFill>
                <a:latin typeface="Public Sans"/>
              </a:rPr>
              <a:t>Count Vectorizer</a:t>
            </a:r>
          </a:p>
          <a:p>
            <a:pPr marL="820417" lvl="1" indent="-410209" algn="l">
              <a:lnSpc>
                <a:spcPts val="5319"/>
              </a:lnSpc>
              <a:buFont typeface="Arial"/>
              <a:buChar char="•"/>
            </a:pPr>
            <a:r>
              <a:rPr lang="en-US" sz="3799">
                <a:solidFill>
                  <a:srgbClr val="2B2C30"/>
                </a:solidFill>
                <a:latin typeface="Public Sans"/>
              </a:rPr>
              <a:t>Union TF-IDF with Count</a:t>
            </a:r>
          </a:p>
        </p:txBody>
      </p:sp>
      <p:sp>
        <p:nvSpPr>
          <p:cNvPr id="7" name="TextBox 7"/>
          <p:cNvSpPr txBox="1"/>
          <p:nvPr/>
        </p:nvSpPr>
        <p:spPr>
          <a:xfrm>
            <a:off x="10853993" y="4544060"/>
            <a:ext cx="5262711" cy="1989455"/>
          </a:xfrm>
          <a:prstGeom prst="rect">
            <a:avLst/>
          </a:prstGeom>
        </p:spPr>
        <p:txBody>
          <a:bodyPr lIns="0" tIns="0" rIns="0" bIns="0" rtlCol="0" anchor="t">
            <a:spAutoFit/>
          </a:bodyPr>
          <a:lstStyle/>
          <a:p>
            <a:pPr marL="820417" lvl="1" indent="-410209" algn="ctr">
              <a:lnSpc>
                <a:spcPts val="5319"/>
              </a:lnSpc>
              <a:buFont typeface="Arial"/>
              <a:buChar char="•"/>
            </a:pPr>
            <a:r>
              <a:rPr lang="en-US" sz="3799">
                <a:solidFill>
                  <a:srgbClr val="2B2C30"/>
                </a:solidFill>
                <a:latin typeface="Public Sans"/>
              </a:rPr>
              <a:t>Naive Bayes</a:t>
            </a:r>
          </a:p>
          <a:p>
            <a:pPr marL="820417" lvl="1" indent="-410209" algn="ctr">
              <a:lnSpc>
                <a:spcPts val="5319"/>
              </a:lnSpc>
              <a:buFont typeface="Arial"/>
              <a:buChar char="•"/>
            </a:pPr>
            <a:r>
              <a:rPr lang="en-US" sz="3799">
                <a:solidFill>
                  <a:srgbClr val="2B2C30"/>
                </a:solidFill>
                <a:latin typeface="Public Sans"/>
              </a:rPr>
              <a:t>Logistic Regression</a:t>
            </a:r>
          </a:p>
          <a:p>
            <a:pPr marL="820417" lvl="1" indent="-410209" algn="ctr">
              <a:lnSpc>
                <a:spcPts val="5319"/>
              </a:lnSpc>
              <a:buFont typeface="Arial"/>
              <a:buChar char="•"/>
            </a:pPr>
            <a:r>
              <a:rPr lang="en-US" sz="3799">
                <a:solidFill>
                  <a:srgbClr val="2B2C30"/>
                </a:solidFill>
                <a:latin typeface="Public Sans"/>
              </a:rPr>
              <a:t>Random Forest</a:t>
            </a:r>
          </a:p>
        </p:txBody>
      </p:sp>
      <p:sp>
        <p:nvSpPr>
          <p:cNvPr id="8" name="Freeform 8"/>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0439400" y="1485900"/>
            <a:ext cx="7711314" cy="8096601"/>
          </a:xfrm>
          <a:custGeom>
            <a:avLst/>
            <a:gdLst/>
            <a:ahLst/>
            <a:cxnLst/>
            <a:rect l="l" t="t" r="r" b="b"/>
            <a:pathLst>
              <a:path w="7711314" h="8096601">
                <a:moveTo>
                  <a:pt x="0" y="0"/>
                </a:moveTo>
                <a:lnTo>
                  <a:pt x="7711314" y="0"/>
                </a:lnTo>
                <a:lnTo>
                  <a:pt x="7711314" y="8096601"/>
                </a:lnTo>
                <a:lnTo>
                  <a:pt x="0" y="8096601"/>
                </a:lnTo>
                <a:lnTo>
                  <a:pt x="0" y="0"/>
                </a:lnTo>
                <a:close/>
              </a:path>
            </a:pathLst>
          </a:custGeom>
          <a:blipFill>
            <a:blip r:embed="rId2"/>
            <a:stretch>
              <a:fillRect/>
            </a:stretch>
          </a:blipFill>
        </p:spPr>
      </p:sp>
      <p:sp>
        <p:nvSpPr>
          <p:cNvPr id="4" name="TextBox 4"/>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VECTORIZER/ML WROKFLOW</a:t>
            </a:r>
          </a:p>
        </p:txBody>
      </p:sp>
      <p:sp>
        <p:nvSpPr>
          <p:cNvPr id="5" name="TextBox 5"/>
          <p:cNvSpPr txBox="1"/>
          <p:nvPr/>
        </p:nvSpPr>
        <p:spPr>
          <a:xfrm>
            <a:off x="341181" y="1889757"/>
            <a:ext cx="10399800" cy="7606875"/>
          </a:xfrm>
          <a:prstGeom prst="rect">
            <a:avLst/>
          </a:prstGeom>
        </p:spPr>
        <p:txBody>
          <a:bodyPr lIns="0" tIns="0" rIns="0" bIns="0" rtlCol="0" anchor="t">
            <a:spAutoFit/>
          </a:bodyPr>
          <a:lstStyle/>
          <a:p>
            <a:pPr marL="934663" lvl="1" indent="-467332" algn="ctr">
              <a:lnSpc>
                <a:spcPts val="6060"/>
              </a:lnSpc>
              <a:buAutoNum type="arabicPeriod"/>
            </a:pPr>
            <a:r>
              <a:rPr lang="en-US" sz="4329">
                <a:solidFill>
                  <a:srgbClr val="2B2C30"/>
                </a:solidFill>
                <a:latin typeface="Canva Sans"/>
              </a:rPr>
              <a:t>Loop over vectorizers</a:t>
            </a:r>
          </a:p>
          <a:p>
            <a:pPr marL="934663" lvl="1" indent="-467332" algn="ctr">
              <a:lnSpc>
                <a:spcPts val="6060"/>
              </a:lnSpc>
              <a:buAutoNum type="arabicPeriod"/>
            </a:pPr>
            <a:r>
              <a:rPr lang="en-US" sz="4329">
                <a:solidFill>
                  <a:srgbClr val="2B2C30"/>
                </a:solidFill>
                <a:latin typeface="Canva Sans"/>
              </a:rPr>
              <a:t>Loop over classifiers</a:t>
            </a:r>
          </a:p>
          <a:p>
            <a:pPr marL="934663" lvl="1" indent="-467332" algn="ctr">
              <a:lnSpc>
                <a:spcPts val="6060"/>
              </a:lnSpc>
              <a:buAutoNum type="arabicPeriod"/>
            </a:pPr>
            <a:r>
              <a:rPr lang="en-US" sz="4329">
                <a:solidFill>
                  <a:srgbClr val="2B2C30"/>
                </a:solidFill>
                <a:latin typeface="Canva Sans"/>
              </a:rPr>
              <a:t>Create Pipeline</a:t>
            </a:r>
          </a:p>
          <a:p>
            <a:pPr marL="934663" lvl="1" indent="-467332" algn="ctr">
              <a:lnSpc>
                <a:spcPts val="6060"/>
              </a:lnSpc>
              <a:buAutoNum type="arabicPeriod"/>
            </a:pPr>
            <a:r>
              <a:rPr lang="en-US" sz="4329">
                <a:solidFill>
                  <a:srgbClr val="2B2C30"/>
                </a:solidFill>
                <a:latin typeface="Canva Sans"/>
              </a:rPr>
              <a:t> Fit Pipeline on Training Data</a:t>
            </a:r>
          </a:p>
          <a:p>
            <a:pPr marL="934663" lvl="1" indent="-467332" algn="ctr">
              <a:lnSpc>
                <a:spcPts val="6060"/>
              </a:lnSpc>
              <a:buAutoNum type="arabicPeriod"/>
            </a:pPr>
            <a:r>
              <a:rPr lang="en-US" sz="4329">
                <a:solidFill>
                  <a:srgbClr val="2B2C30"/>
                </a:solidFill>
                <a:latin typeface="Canva Sans"/>
              </a:rPr>
              <a:t>Predict on Validation Data</a:t>
            </a:r>
          </a:p>
          <a:p>
            <a:pPr marL="934663" lvl="1" indent="-467332" algn="ctr">
              <a:lnSpc>
                <a:spcPts val="6060"/>
              </a:lnSpc>
              <a:buAutoNum type="arabicPeriod"/>
            </a:pPr>
            <a:r>
              <a:rPr lang="en-US" sz="4329">
                <a:solidFill>
                  <a:srgbClr val="2B2C30"/>
                </a:solidFill>
                <a:latin typeface="Canva Sans"/>
              </a:rPr>
              <a:t>Calculate Accuracy</a:t>
            </a:r>
          </a:p>
          <a:p>
            <a:pPr marL="934663" lvl="1" indent="-467332" algn="ctr">
              <a:lnSpc>
                <a:spcPts val="6060"/>
              </a:lnSpc>
              <a:buAutoNum type="arabicPeriod"/>
            </a:pPr>
            <a:r>
              <a:rPr lang="en-US" sz="4329">
                <a:solidFill>
                  <a:srgbClr val="2B2C30"/>
                </a:solidFill>
                <a:latin typeface="Canva Sans"/>
              </a:rPr>
              <a:t>Store Classifier, Vectorizer, and Accuracy</a:t>
            </a:r>
          </a:p>
          <a:p>
            <a:pPr marL="934663" lvl="1" indent="-467332" algn="ctr">
              <a:lnSpc>
                <a:spcPts val="6060"/>
              </a:lnSpc>
              <a:buAutoNum type="arabicPeriod"/>
            </a:pPr>
            <a:r>
              <a:rPr lang="en-US" sz="4329">
                <a:solidFill>
                  <a:srgbClr val="2B2C30"/>
                </a:solidFill>
                <a:latin typeface="Canva Sans"/>
              </a:rPr>
              <a:t>Move to the next classifier</a:t>
            </a:r>
          </a:p>
          <a:p>
            <a:pPr marL="934663" lvl="1" indent="-467332" algn="ctr">
              <a:lnSpc>
                <a:spcPts val="6060"/>
              </a:lnSpc>
              <a:buAutoNum type="arabicPeriod"/>
            </a:pPr>
            <a:r>
              <a:rPr lang="en-US" sz="4329">
                <a:solidFill>
                  <a:srgbClr val="2B2C30"/>
                </a:solidFill>
                <a:latin typeface="Canva Sans"/>
              </a:rPr>
              <a:t> Move to next vectorizer</a:t>
            </a:r>
          </a:p>
        </p:txBody>
      </p:sp>
      <p:sp>
        <p:nvSpPr>
          <p:cNvPr id="6" name="Freeform 6"/>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006871" y="1965957"/>
            <a:ext cx="9581448" cy="8291638"/>
          </a:xfrm>
          <a:custGeom>
            <a:avLst/>
            <a:gdLst/>
            <a:ahLst/>
            <a:cxnLst/>
            <a:rect l="l" t="t" r="r" b="b"/>
            <a:pathLst>
              <a:path w="9581448" h="8291638">
                <a:moveTo>
                  <a:pt x="0" y="0"/>
                </a:moveTo>
                <a:lnTo>
                  <a:pt x="9581448" y="0"/>
                </a:lnTo>
                <a:lnTo>
                  <a:pt x="9581448" y="8291638"/>
                </a:lnTo>
                <a:lnTo>
                  <a:pt x="0" y="8291638"/>
                </a:lnTo>
                <a:lnTo>
                  <a:pt x="0" y="0"/>
                </a:lnTo>
                <a:close/>
              </a:path>
            </a:pathLst>
          </a:custGeom>
          <a:blipFill>
            <a:blip r:embed="rId2"/>
            <a:stretch>
              <a:fillRect/>
            </a:stretch>
          </a:blipFill>
        </p:spPr>
      </p:sp>
      <p:sp>
        <p:nvSpPr>
          <p:cNvPr id="4" name="Freeform 4"/>
          <p:cNvSpPr/>
          <p:nvPr/>
        </p:nvSpPr>
        <p:spPr>
          <a:xfrm rot="1266957">
            <a:off x="10519175" y="5955201"/>
            <a:ext cx="1548849" cy="819482"/>
          </a:xfrm>
          <a:custGeom>
            <a:avLst/>
            <a:gdLst/>
            <a:ahLst/>
            <a:cxnLst/>
            <a:rect l="l" t="t" r="r" b="b"/>
            <a:pathLst>
              <a:path w="1548849" h="819482">
                <a:moveTo>
                  <a:pt x="0" y="0"/>
                </a:moveTo>
                <a:lnTo>
                  <a:pt x="1548849" y="0"/>
                </a:lnTo>
                <a:lnTo>
                  <a:pt x="1548849" y="819482"/>
                </a:lnTo>
                <a:lnTo>
                  <a:pt x="0" y="819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VECTORIZER/ML RESULT</a:t>
            </a:r>
          </a:p>
        </p:txBody>
      </p:sp>
      <p:sp>
        <p:nvSpPr>
          <p:cNvPr id="6" name="Freeform 6"/>
          <p:cNvSpPr/>
          <p:nvPr/>
        </p:nvSpPr>
        <p:spPr>
          <a:xfrm rot="1708627">
            <a:off x="10502908" y="8608520"/>
            <a:ext cx="1208757" cy="639542"/>
          </a:xfrm>
          <a:custGeom>
            <a:avLst/>
            <a:gdLst/>
            <a:ahLst/>
            <a:cxnLst/>
            <a:rect l="l" t="t" r="r" b="b"/>
            <a:pathLst>
              <a:path w="1208757" h="639542">
                <a:moveTo>
                  <a:pt x="0" y="0"/>
                </a:moveTo>
                <a:lnTo>
                  <a:pt x="1208756" y="0"/>
                </a:lnTo>
                <a:lnTo>
                  <a:pt x="1208756" y="639542"/>
                </a:lnTo>
                <a:lnTo>
                  <a:pt x="0" y="639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396183" y="4541208"/>
            <a:ext cx="8283032" cy="4445227"/>
          </a:xfrm>
          <a:custGeom>
            <a:avLst/>
            <a:gdLst/>
            <a:ahLst/>
            <a:cxnLst/>
            <a:rect l="l" t="t" r="r" b="b"/>
            <a:pathLst>
              <a:path w="8283032" h="4445227">
                <a:moveTo>
                  <a:pt x="0" y="0"/>
                </a:moveTo>
                <a:lnTo>
                  <a:pt x="8283031" y="0"/>
                </a:lnTo>
                <a:lnTo>
                  <a:pt x="8283031" y="4445227"/>
                </a:lnTo>
                <a:lnTo>
                  <a:pt x="0" y="4445227"/>
                </a:lnTo>
                <a:lnTo>
                  <a:pt x="0" y="0"/>
                </a:lnTo>
                <a:close/>
              </a:path>
            </a:pathLst>
          </a:custGeom>
          <a:blipFill>
            <a:blip r:embed="rId2"/>
            <a:stretch>
              <a:fillRect/>
            </a:stretch>
          </a:blipFill>
        </p:spPr>
      </p:sp>
      <p:sp>
        <p:nvSpPr>
          <p:cNvPr id="4" name="Freeform 4"/>
          <p:cNvSpPr/>
          <p:nvPr/>
        </p:nvSpPr>
        <p:spPr>
          <a:xfrm>
            <a:off x="9311732" y="4541208"/>
            <a:ext cx="8729146" cy="4371847"/>
          </a:xfrm>
          <a:custGeom>
            <a:avLst/>
            <a:gdLst/>
            <a:ahLst/>
            <a:cxnLst/>
            <a:rect l="l" t="t" r="r" b="b"/>
            <a:pathLst>
              <a:path w="8729146" h="4371847">
                <a:moveTo>
                  <a:pt x="0" y="0"/>
                </a:moveTo>
                <a:lnTo>
                  <a:pt x="8729146" y="0"/>
                </a:lnTo>
                <a:lnTo>
                  <a:pt x="8729146" y="4371847"/>
                </a:lnTo>
                <a:lnTo>
                  <a:pt x="0" y="4371847"/>
                </a:lnTo>
                <a:lnTo>
                  <a:pt x="0" y="0"/>
                </a:lnTo>
                <a:close/>
              </a:path>
            </a:pathLst>
          </a:custGeom>
          <a:blipFill>
            <a:blip r:embed="rId3"/>
            <a:stretch>
              <a:fillRect/>
            </a:stretch>
          </a:blipFill>
        </p:spPr>
      </p:sp>
      <p:sp>
        <p:nvSpPr>
          <p:cNvPr id="5" name="TextBox 5"/>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RNN/LSTM/B-RNN/TRANSFORMER</a:t>
            </a:r>
          </a:p>
        </p:txBody>
      </p:sp>
      <p:sp>
        <p:nvSpPr>
          <p:cNvPr id="6" name="TextBox 6"/>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7" name="TextBox 7"/>
          <p:cNvSpPr txBox="1"/>
          <p:nvPr/>
        </p:nvSpPr>
        <p:spPr>
          <a:xfrm>
            <a:off x="2514600" y="3304791"/>
            <a:ext cx="2760468" cy="887095"/>
          </a:xfrm>
          <a:prstGeom prst="rect">
            <a:avLst/>
          </a:prstGeom>
        </p:spPr>
        <p:txBody>
          <a:bodyPr wrap="square" lIns="0" tIns="0" rIns="0" bIns="0" rtlCol="0" anchor="t">
            <a:spAutoFit/>
          </a:bodyPr>
          <a:lstStyle/>
          <a:p>
            <a:pPr algn="ctr">
              <a:lnSpc>
                <a:spcPts val="7279"/>
              </a:lnSpc>
            </a:pPr>
            <a:r>
              <a:rPr lang="en-US" sz="5199" dirty="0">
                <a:solidFill>
                  <a:srgbClr val="2B2C30"/>
                </a:solidFill>
                <a:latin typeface="Canva Sans Bold"/>
              </a:rPr>
              <a:t>RNN</a:t>
            </a:r>
          </a:p>
        </p:txBody>
      </p:sp>
      <p:sp>
        <p:nvSpPr>
          <p:cNvPr id="8" name="TextBox 8"/>
          <p:cNvSpPr txBox="1"/>
          <p:nvPr/>
        </p:nvSpPr>
        <p:spPr>
          <a:xfrm>
            <a:off x="12783187" y="3304791"/>
            <a:ext cx="1786235" cy="887095"/>
          </a:xfrm>
          <a:prstGeom prst="rect">
            <a:avLst/>
          </a:prstGeom>
        </p:spPr>
        <p:txBody>
          <a:bodyPr lIns="0" tIns="0" rIns="0" bIns="0" rtlCol="0" anchor="t">
            <a:spAutoFit/>
          </a:bodyPr>
          <a:lstStyle/>
          <a:p>
            <a:pPr algn="ctr">
              <a:lnSpc>
                <a:spcPts val="7279"/>
              </a:lnSpc>
            </a:pPr>
            <a:r>
              <a:rPr lang="en-US" sz="5199">
                <a:solidFill>
                  <a:srgbClr val="2B2C30"/>
                </a:solidFill>
                <a:latin typeface="Canva Sans Bold"/>
              </a:rPr>
              <a:t>LSTM</a:t>
            </a:r>
          </a:p>
        </p:txBody>
      </p:sp>
      <p:sp>
        <p:nvSpPr>
          <p:cNvPr id="9" name="Freeform 9"/>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0" y="2894751"/>
            <a:ext cx="9709062" cy="3998368"/>
          </a:xfrm>
          <a:custGeom>
            <a:avLst/>
            <a:gdLst/>
            <a:ahLst/>
            <a:cxnLst/>
            <a:rect l="l" t="t" r="r" b="b"/>
            <a:pathLst>
              <a:path w="9709062" h="3998368">
                <a:moveTo>
                  <a:pt x="0" y="0"/>
                </a:moveTo>
                <a:lnTo>
                  <a:pt x="9709062" y="0"/>
                </a:lnTo>
                <a:lnTo>
                  <a:pt x="9709062" y="3998368"/>
                </a:lnTo>
                <a:lnTo>
                  <a:pt x="0" y="3998368"/>
                </a:lnTo>
                <a:lnTo>
                  <a:pt x="0" y="0"/>
                </a:lnTo>
                <a:close/>
              </a:path>
            </a:pathLst>
          </a:custGeom>
          <a:blipFill>
            <a:blip r:embed="rId2"/>
            <a:stretch>
              <a:fillRect/>
            </a:stretch>
          </a:blipFill>
        </p:spPr>
      </p:sp>
      <p:sp>
        <p:nvSpPr>
          <p:cNvPr id="4" name="Freeform 4"/>
          <p:cNvSpPr/>
          <p:nvPr/>
        </p:nvSpPr>
        <p:spPr>
          <a:xfrm>
            <a:off x="7485003" y="7983838"/>
            <a:ext cx="10633193" cy="1634524"/>
          </a:xfrm>
          <a:custGeom>
            <a:avLst/>
            <a:gdLst/>
            <a:ahLst/>
            <a:cxnLst/>
            <a:rect l="l" t="t" r="r" b="b"/>
            <a:pathLst>
              <a:path w="10633193" h="1634524">
                <a:moveTo>
                  <a:pt x="0" y="0"/>
                </a:moveTo>
                <a:lnTo>
                  <a:pt x="10633194" y="0"/>
                </a:lnTo>
                <a:lnTo>
                  <a:pt x="10633194" y="1634524"/>
                </a:lnTo>
                <a:lnTo>
                  <a:pt x="0" y="1634524"/>
                </a:lnTo>
                <a:lnTo>
                  <a:pt x="0" y="0"/>
                </a:lnTo>
                <a:close/>
              </a:path>
            </a:pathLst>
          </a:custGeom>
          <a:blipFill>
            <a:blip r:embed="rId3"/>
            <a:stretch>
              <a:fillRect/>
            </a:stretch>
          </a:blipFill>
        </p:spPr>
      </p:sp>
      <p:sp>
        <p:nvSpPr>
          <p:cNvPr id="5" name="TextBox 5"/>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RNN/LSTM/B-RNN/TRANSFORMER</a:t>
            </a:r>
          </a:p>
        </p:txBody>
      </p:sp>
      <p:sp>
        <p:nvSpPr>
          <p:cNvPr id="6" name="TextBox 6"/>
          <p:cNvSpPr txBox="1"/>
          <p:nvPr/>
        </p:nvSpPr>
        <p:spPr>
          <a:xfrm>
            <a:off x="1062930" y="1861182"/>
            <a:ext cx="5678239" cy="896620"/>
          </a:xfrm>
          <a:prstGeom prst="rect">
            <a:avLst/>
          </a:prstGeom>
        </p:spPr>
        <p:txBody>
          <a:bodyPr lIns="0" tIns="0" rIns="0" bIns="0" rtlCol="0" anchor="t">
            <a:spAutoFit/>
          </a:bodyPr>
          <a:lstStyle/>
          <a:p>
            <a:pPr algn="ctr">
              <a:lnSpc>
                <a:spcPts val="7279"/>
              </a:lnSpc>
            </a:pPr>
            <a:r>
              <a:rPr lang="en-US" sz="5199">
                <a:solidFill>
                  <a:srgbClr val="2B2C30"/>
                </a:solidFill>
                <a:latin typeface="Public Sans Bold"/>
              </a:rPr>
              <a:t>Bidirectional RNN</a:t>
            </a:r>
          </a:p>
        </p:txBody>
      </p:sp>
      <p:sp>
        <p:nvSpPr>
          <p:cNvPr id="7" name="TextBox 7"/>
          <p:cNvSpPr txBox="1"/>
          <p:nvPr/>
        </p:nvSpPr>
        <p:spPr>
          <a:xfrm>
            <a:off x="10833571" y="6788344"/>
            <a:ext cx="3936057" cy="896620"/>
          </a:xfrm>
          <a:prstGeom prst="rect">
            <a:avLst/>
          </a:prstGeom>
        </p:spPr>
        <p:txBody>
          <a:bodyPr lIns="0" tIns="0" rIns="0" bIns="0" rtlCol="0" anchor="t">
            <a:spAutoFit/>
          </a:bodyPr>
          <a:lstStyle/>
          <a:p>
            <a:pPr algn="ctr">
              <a:lnSpc>
                <a:spcPts val="7279"/>
              </a:lnSpc>
            </a:pPr>
            <a:r>
              <a:rPr lang="en-US" sz="5199">
                <a:solidFill>
                  <a:srgbClr val="2B2C30"/>
                </a:solidFill>
                <a:latin typeface="Public Sans Bold"/>
              </a:rPr>
              <a:t>Transformer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275008" y="454156"/>
            <a:ext cx="17435477" cy="3467100"/>
          </a:xfrm>
          <a:prstGeom prst="rect">
            <a:avLst/>
          </a:prstGeom>
        </p:spPr>
        <p:txBody>
          <a:bodyPr lIns="0" tIns="0" rIns="0" bIns="0" rtlCol="0" anchor="t">
            <a:spAutoFit/>
          </a:bodyPr>
          <a:lstStyle/>
          <a:p>
            <a:pPr algn="ctr">
              <a:lnSpc>
                <a:spcPts val="4200"/>
              </a:lnSpc>
              <a:spcBef>
                <a:spcPct val="0"/>
              </a:spcBef>
            </a:pPr>
            <a:r>
              <a:rPr lang="en-US" sz="3500">
                <a:solidFill>
                  <a:srgbClr val="000000"/>
                </a:solidFill>
                <a:latin typeface="Public Sans Bold"/>
              </a:rPr>
              <a:t>Statement</a:t>
            </a:r>
          </a:p>
          <a:p>
            <a:pPr algn="ctr">
              <a:lnSpc>
                <a:spcPts val="3840"/>
              </a:lnSpc>
              <a:spcBef>
                <a:spcPct val="0"/>
              </a:spcBef>
            </a:pPr>
            <a:endParaRPr lang="en-US" sz="3500">
              <a:solidFill>
                <a:srgbClr val="000000"/>
              </a:solidFill>
              <a:latin typeface="Public Sans Bold"/>
            </a:endParaRPr>
          </a:p>
          <a:p>
            <a:pPr algn="ctr">
              <a:lnSpc>
                <a:spcPts val="3840"/>
              </a:lnSpc>
              <a:spcBef>
                <a:spcPct val="0"/>
              </a:spcBef>
            </a:pPr>
            <a:r>
              <a:rPr lang="en-US" sz="3200">
                <a:solidFill>
                  <a:srgbClr val="000000"/>
                </a:solidFill>
                <a:latin typeface="Public Sans"/>
              </a:rPr>
              <a:t>This project aims to use the airline review data to create a visual analytics and develop predictive models. The visualization will enable company to understand airline performance metrics and trends, while the model will predict customer satisfaction and sentiments, and thus to get potential business outcome or early waring by using machine learning and natural language processing techniques.</a:t>
            </a:r>
          </a:p>
        </p:txBody>
      </p:sp>
      <p:sp>
        <p:nvSpPr>
          <p:cNvPr id="3" name="TextBox 3"/>
          <p:cNvSpPr txBox="1"/>
          <p:nvPr/>
        </p:nvSpPr>
        <p:spPr>
          <a:xfrm>
            <a:off x="1303708" y="5124450"/>
            <a:ext cx="15955592" cy="3952875"/>
          </a:xfrm>
          <a:prstGeom prst="rect">
            <a:avLst/>
          </a:prstGeom>
        </p:spPr>
        <p:txBody>
          <a:bodyPr lIns="0" tIns="0" rIns="0" bIns="0" rtlCol="0" anchor="t">
            <a:spAutoFit/>
          </a:bodyPr>
          <a:lstStyle/>
          <a:p>
            <a:pPr algn="l">
              <a:lnSpc>
                <a:spcPts val="4200"/>
              </a:lnSpc>
              <a:spcBef>
                <a:spcPct val="0"/>
              </a:spcBef>
            </a:pPr>
            <a:r>
              <a:rPr lang="en-US" sz="3500">
                <a:solidFill>
                  <a:srgbClr val="000000"/>
                </a:solidFill>
                <a:latin typeface="Public Sans"/>
              </a:rPr>
              <a:t> </a:t>
            </a:r>
            <a:r>
              <a:rPr lang="en-US" sz="3500">
                <a:solidFill>
                  <a:srgbClr val="000000"/>
                </a:solidFill>
                <a:latin typeface="Public Sans Bold"/>
              </a:rPr>
              <a:t>Research Questions</a:t>
            </a:r>
          </a:p>
          <a:p>
            <a:pPr algn="l">
              <a:lnSpc>
                <a:spcPts val="3840"/>
              </a:lnSpc>
              <a:spcBef>
                <a:spcPct val="0"/>
              </a:spcBef>
            </a:pPr>
            <a:endParaRPr lang="en-US" sz="3500">
              <a:solidFill>
                <a:srgbClr val="000000"/>
              </a:solidFill>
              <a:latin typeface="Public Sans Bold"/>
            </a:endParaRPr>
          </a:p>
          <a:p>
            <a:pPr algn="l">
              <a:lnSpc>
                <a:spcPts val="3840"/>
              </a:lnSpc>
              <a:spcBef>
                <a:spcPct val="0"/>
              </a:spcBef>
            </a:pPr>
            <a:r>
              <a:rPr lang="en-US" sz="3200">
                <a:solidFill>
                  <a:srgbClr val="000000"/>
                </a:solidFill>
                <a:latin typeface="Public Sans"/>
              </a:rPr>
              <a:t>1. What are the key performance indicators or factors for airlines based on the review?</a:t>
            </a:r>
          </a:p>
          <a:p>
            <a:pPr algn="l">
              <a:lnSpc>
                <a:spcPts val="3840"/>
              </a:lnSpc>
              <a:spcBef>
                <a:spcPct val="0"/>
              </a:spcBef>
            </a:pPr>
            <a:r>
              <a:rPr lang="en-US" sz="3200">
                <a:solidFill>
                  <a:srgbClr val="000000"/>
                </a:solidFill>
                <a:latin typeface="Public Sans"/>
              </a:rPr>
              <a:t>2. Can the satisfaction be predicted?</a:t>
            </a:r>
          </a:p>
          <a:p>
            <a:pPr algn="l">
              <a:lnSpc>
                <a:spcPts val="3840"/>
              </a:lnSpc>
              <a:spcBef>
                <a:spcPct val="0"/>
              </a:spcBef>
            </a:pPr>
            <a:r>
              <a:rPr lang="en-US" sz="3200">
                <a:solidFill>
                  <a:srgbClr val="000000"/>
                </a:solidFill>
                <a:latin typeface="Public Sans"/>
              </a:rPr>
              <a:t>3. How do airline company leverage insights from data to improve service and operational efficiency.</a:t>
            </a:r>
          </a:p>
          <a:p>
            <a:pPr algn="l">
              <a:lnSpc>
                <a:spcPts val="3840"/>
              </a:lnSpc>
              <a:spcBef>
                <a:spcPct val="0"/>
              </a:spcBef>
            </a:pPr>
            <a:r>
              <a:rPr lang="en-US" sz="3200">
                <a:solidFill>
                  <a:srgbClr val="000000"/>
                </a:solidFill>
                <a:latin typeface="Public Sans"/>
              </a:rPr>
              <a:t>4. What value can review content brings if the satisfaction and rating already there?</a:t>
            </a:r>
          </a:p>
        </p:txBody>
      </p:sp>
      <p:sp>
        <p:nvSpPr>
          <p:cNvPr id="4" name="Freeform 4"/>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616189" y="2905124"/>
            <a:ext cx="11376156" cy="6353176"/>
          </a:xfrm>
          <a:custGeom>
            <a:avLst/>
            <a:gdLst/>
            <a:ahLst/>
            <a:cxnLst/>
            <a:rect l="l" t="t" r="r" b="b"/>
            <a:pathLst>
              <a:path w="11376156" h="6353176">
                <a:moveTo>
                  <a:pt x="0" y="0"/>
                </a:moveTo>
                <a:lnTo>
                  <a:pt x="11376156" y="0"/>
                </a:lnTo>
                <a:lnTo>
                  <a:pt x="11376156" y="6353176"/>
                </a:lnTo>
                <a:lnTo>
                  <a:pt x="0" y="6353176"/>
                </a:lnTo>
                <a:lnTo>
                  <a:pt x="0" y="0"/>
                </a:lnTo>
                <a:close/>
              </a:path>
            </a:pathLst>
          </a:custGeom>
          <a:blipFill>
            <a:blip r:embed="rId2"/>
            <a:stretch>
              <a:fillRect/>
            </a:stretch>
          </a:blipFill>
        </p:spPr>
      </p:sp>
      <p:sp>
        <p:nvSpPr>
          <p:cNvPr id="4" name="Freeform 4"/>
          <p:cNvSpPr/>
          <p:nvPr/>
        </p:nvSpPr>
        <p:spPr>
          <a:xfrm rot="1922272">
            <a:off x="11409606" y="8036415"/>
            <a:ext cx="2043254" cy="1214414"/>
          </a:xfrm>
          <a:custGeom>
            <a:avLst/>
            <a:gdLst/>
            <a:ahLst/>
            <a:cxnLst/>
            <a:rect l="l" t="t" r="r" b="b"/>
            <a:pathLst>
              <a:path w="2043254" h="1214414">
                <a:moveTo>
                  <a:pt x="0" y="0"/>
                </a:moveTo>
                <a:lnTo>
                  <a:pt x="2043254" y="0"/>
                </a:lnTo>
                <a:lnTo>
                  <a:pt x="2043254" y="1214415"/>
                </a:lnTo>
                <a:lnTo>
                  <a:pt x="0" y="12144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RNN/LSTM/B-RNN/TRANSFORMER-RESULT</a:t>
            </a:r>
          </a:p>
        </p:txBody>
      </p:sp>
      <p:sp>
        <p:nvSpPr>
          <p:cNvPr id="6" name="Freeform 6"/>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16407" y="2162495"/>
            <a:ext cx="16242893" cy="7620612"/>
          </a:xfrm>
          <a:prstGeom prst="rect">
            <a:avLst/>
          </a:prstGeom>
        </p:spPr>
        <p:txBody>
          <a:bodyPr lIns="0" tIns="0" rIns="0" bIns="0" rtlCol="0" anchor="t">
            <a:spAutoFit/>
          </a:bodyPr>
          <a:lstStyle/>
          <a:p>
            <a:pPr algn="l">
              <a:lnSpc>
                <a:spcPts val="7475"/>
              </a:lnSpc>
            </a:pPr>
            <a:r>
              <a:rPr lang="en-US" sz="5750" spc="28" dirty="0">
                <a:solidFill>
                  <a:srgbClr val="2B2C30"/>
                </a:solidFill>
                <a:latin typeface="Playfair Display"/>
              </a:rPr>
              <a:t>Integrated the GPT-2 model with the Hugging Face Transformers library to classify airline reviews. This advanced NLP approach allowed us to leverage the generative capabilities of GPT-2, tailoring it to predict customer satisfaction based on textual feedback, despite computational constraints limiting the scope of data processed.</a:t>
            </a:r>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GPT2 CLASSIFCATION</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5" name="Freeform 5"/>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10148866" y="5790892"/>
            <a:ext cx="8110136" cy="4261151"/>
          </a:xfrm>
          <a:custGeom>
            <a:avLst/>
            <a:gdLst/>
            <a:ahLst/>
            <a:cxnLst/>
            <a:rect l="l" t="t" r="r" b="b"/>
            <a:pathLst>
              <a:path w="8110136" h="4261151">
                <a:moveTo>
                  <a:pt x="0" y="0"/>
                </a:moveTo>
                <a:lnTo>
                  <a:pt x="8110136" y="0"/>
                </a:lnTo>
                <a:lnTo>
                  <a:pt x="8110136" y="4261151"/>
                </a:lnTo>
                <a:lnTo>
                  <a:pt x="0" y="4261151"/>
                </a:lnTo>
                <a:lnTo>
                  <a:pt x="0" y="0"/>
                </a:lnTo>
                <a:close/>
              </a:path>
            </a:pathLst>
          </a:custGeom>
          <a:blipFill>
            <a:blip r:embed="rId2"/>
            <a:stretch>
              <a:fillRect/>
            </a:stretch>
          </a:blipFill>
        </p:spPr>
      </p:sp>
      <p:sp>
        <p:nvSpPr>
          <p:cNvPr id="4" name="TextBox 4"/>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GPT2 CLASSIFICATION WORKFLOW WITH RESULT</a:t>
            </a:r>
          </a:p>
        </p:txBody>
      </p:sp>
      <p:sp>
        <p:nvSpPr>
          <p:cNvPr id="5" name="TextBox 5"/>
          <p:cNvSpPr txBox="1"/>
          <p:nvPr/>
        </p:nvSpPr>
        <p:spPr>
          <a:xfrm>
            <a:off x="933296" y="1889757"/>
            <a:ext cx="9215570" cy="8370939"/>
          </a:xfrm>
          <a:prstGeom prst="rect">
            <a:avLst/>
          </a:prstGeom>
        </p:spPr>
        <p:txBody>
          <a:bodyPr lIns="0" tIns="0" rIns="0" bIns="0" rtlCol="0" anchor="t">
            <a:spAutoFit/>
          </a:bodyPr>
          <a:lstStyle/>
          <a:p>
            <a:pPr marL="934663" lvl="1" indent="-467332" algn="ctr">
              <a:lnSpc>
                <a:spcPts val="6060"/>
              </a:lnSpc>
              <a:buAutoNum type="arabicPeriod"/>
            </a:pPr>
            <a:r>
              <a:rPr lang="en-US" sz="4329">
                <a:solidFill>
                  <a:srgbClr val="2B2C30"/>
                </a:solidFill>
                <a:latin typeface="Canva Sans"/>
              </a:rPr>
              <a:t>Environment Setup</a:t>
            </a:r>
          </a:p>
          <a:p>
            <a:pPr marL="934663" lvl="1" indent="-467332" algn="ctr">
              <a:lnSpc>
                <a:spcPts val="6060"/>
              </a:lnSpc>
              <a:buAutoNum type="arabicPeriod"/>
            </a:pPr>
            <a:r>
              <a:rPr lang="en-US" sz="4329">
                <a:solidFill>
                  <a:srgbClr val="2B2C30"/>
                </a:solidFill>
                <a:latin typeface="Canva Sans"/>
              </a:rPr>
              <a:t>Load GPT-2 Model</a:t>
            </a:r>
          </a:p>
          <a:p>
            <a:pPr marL="934663" lvl="1" indent="-467332" algn="ctr">
              <a:lnSpc>
                <a:spcPts val="6060"/>
              </a:lnSpc>
              <a:buAutoNum type="arabicPeriod"/>
            </a:pPr>
            <a:r>
              <a:rPr lang="en-US" sz="4329">
                <a:solidFill>
                  <a:srgbClr val="2B2C30"/>
                </a:solidFill>
                <a:latin typeface="Canva Sans"/>
              </a:rPr>
              <a:t>Data Preparation</a:t>
            </a:r>
          </a:p>
          <a:p>
            <a:pPr marL="1869327" lvl="2" indent="-623109" algn="ctr">
              <a:lnSpc>
                <a:spcPts val="6060"/>
              </a:lnSpc>
              <a:buAutoNum type="alphaLcPeriod"/>
            </a:pPr>
            <a:r>
              <a:rPr lang="en-US" sz="4329">
                <a:solidFill>
                  <a:srgbClr val="2B2C30"/>
                </a:solidFill>
                <a:latin typeface="Canva Sans"/>
              </a:rPr>
              <a:t>Tokenization</a:t>
            </a:r>
          </a:p>
          <a:p>
            <a:pPr marL="1869327" lvl="2" indent="-623109" algn="ctr">
              <a:lnSpc>
                <a:spcPts val="6060"/>
              </a:lnSpc>
              <a:buAutoNum type="alphaLcPeriod"/>
            </a:pPr>
            <a:r>
              <a:rPr lang="en-US" sz="4329">
                <a:solidFill>
                  <a:srgbClr val="2B2C30"/>
                </a:solidFill>
                <a:latin typeface="Canva Sans"/>
              </a:rPr>
              <a:t>Dataset Creation</a:t>
            </a:r>
          </a:p>
          <a:p>
            <a:pPr marL="934663" lvl="1" indent="-467332" algn="ctr">
              <a:lnSpc>
                <a:spcPts val="6060"/>
              </a:lnSpc>
              <a:buAutoNum type="arabicPeriod"/>
            </a:pPr>
            <a:r>
              <a:rPr lang="en-US" sz="4329">
                <a:solidFill>
                  <a:srgbClr val="2B2C30"/>
                </a:solidFill>
                <a:latin typeface="Canva Sans"/>
              </a:rPr>
              <a:t>Modify Model for Classification</a:t>
            </a:r>
          </a:p>
          <a:p>
            <a:pPr marL="934663" lvl="1" indent="-467332" algn="ctr">
              <a:lnSpc>
                <a:spcPts val="6060"/>
              </a:lnSpc>
              <a:buAutoNum type="arabicPeriod"/>
            </a:pPr>
            <a:r>
              <a:rPr lang="en-US" sz="4329">
                <a:solidFill>
                  <a:srgbClr val="2B2C30"/>
                </a:solidFill>
                <a:latin typeface="Canva Sans"/>
              </a:rPr>
              <a:t>Training</a:t>
            </a:r>
          </a:p>
          <a:p>
            <a:pPr marL="1869327" lvl="2" indent="-623109" algn="ctr">
              <a:lnSpc>
                <a:spcPts val="6060"/>
              </a:lnSpc>
              <a:buAutoNum type="alphaLcPeriod"/>
            </a:pPr>
            <a:r>
              <a:rPr lang="en-US" sz="4329">
                <a:solidFill>
                  <a:srgbClr val="2B2C30"/>
                </a:solidFill>
                <a:latin typeface="Canva Sans"/>
              </a:rPr>
              <a:t>Fine-tuning</a:t>
            </a:r>
          </a:p>
          <a:p>
            <a:pPr marL="1869327" lvl="2" indent="-623109" algn="ctr">
              <a:lnSpc>
                <a:spcPts val="6060"/>
              </a:lnSpc>
              <a:buAutoNum type="alphaLcPeriod"/>
            </a:pPr>
            <a:r>
              <a:rPr lang="en-US" sz="4329">
                <a:solidFill>
                  <a:srgbClr val="2B2C30"/>
                </a:solidFill>
                <a:latin typeface="Canva Sans"/>
              </a:rPr>
              <a:t>Backpropagation</a:t>
            </a:r>
          </a:p>
          <a:p>
            <a:pPr marL="934663" lvl="1" indent="-467332" algn="ctr">
              <a:lnSpc>
                <a:spcPts val="6060"/>
              </a:lnSpc>
              <a:buAutoNum type="arabicPeriod"/>
            </a:pPr>
            <a:r>
              <a:rPr lang="en-US" sz="4329">
                <a:solidFill>
                  <a:srgbClr val="2B2C30"/>
                </a:solidFill>
                <a:latin typeface="Canva Sans"/>
              </a:rPr>
              <a:t>Evaluation</a:t>
            </a:r>
          </a:p>
          <a:p>
            <a:pPr algn="ctr">
              <a:lnSpc>
                <a:spcPts val="6060"/>
              </a:lnSpc>
            </a:pPr>
            <a:endParaRPr lang="en-US" sz="4329">
              <a:solidFill>
                <a:srgbClr val="2B2C30"/>
              </a:solidFill>
              <a:latin typeface="Canva Sans"/>
            </a:endParaRPr>
          </a:p>
        </p:txBody>
      </p:sp>
      <p:sp>
        <p:nvSpPr>
          <p:cNvPr id="6" name="Freeform 6"/>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pic>
        <p:nvPicPr>
          <p:cNvPr id="8" name="Picture 7" descr="A screenshot of a computer&#10;&#10;Description automatically generated">
            <a:extLst>
              <a:ext uri="{FF2B5EF4-FFF2-40B4-BE49-F238E27FC236}">
                <a16:creationId xmlns:a16="http://schemas.microsoft.com/office/drawing/2014/main" id="{D2145776-F5BB-7EBA-0796-9C6C26A658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8866" y="1889757"/>
            <a:ext cx="8139134" cy="381064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16407" y="2162495"/>
            <a:ext cx="16242893" cy="6575420"/>
          </a:xfrm>
          <a:prstGeom prst="rect">
            <a:avLst/>
          </a:prstGeom>
        </p:spPr>
        <p:txBody>
          <a:bodyPr lIns="0" tIns="0" rIns="0" bIns="0" rtlCol="0" anchor="t">
            <a:spAutoFit/>
          </a:bodyPr>
          <a:lstStyle/>
          <a:p>
            <a:pPr algn="l">
              <a:lnSpc>
                <a:spcPts val="7475"/>
              </a:lnSpc>
            </a:pPr>
            <a:r>
              <a:rPr lang="en-US" sz="5750" spc="28">
                <a:solidFill>
                  <a:srgbClr val="2B2C30"/>
                </a:solidFill>
                <a:latin typeface="Playfair Display"/>
              </a:rPr>
              <a:t>This report identifies factors affecting customer satisfaction, such as service quality and staff behavior, using machine learning to predict flight recommendations.</a:t>
            </a:r>
          </a:p>
          <a:p>
            <a:pPr algn="l">
              <a:lnSpc>
                <a:spcPts val="7475"/>
              </a:lnSpc>
            </a:pPr>
            <a:r>
              <a:rPr lang="en-US" sz="5750" spc="28">
                <a:solidFill>
                  <a:srgbClr val="2B2C30"/>
                </a:solidFill>
                <a:latin typeface="Playfair Display"/>
              </a:rPr>
              <a:t>These insights help airlines improve service and operations, bridging qualitative feedback with quantitative ratings for targeted enhancements.</a:t>
            </a:r>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FINAL WRAP-UP</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5" name="Freeform 5"/>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850974" y="2332416"/>
            <a:ext cx="16408332" cy="2084083"/>
          </a:xfrm>
          <a:prstGeom prst="rect">
            <a:avLst/>
          </a:prstGeom>
        </p:spPr>
        <p:txBody>
          <a:bodyPr lIns="0" tIns="0" rIns="0" bIns="0" rtlCol="0" anchor="t">
            <a:spAutoFit/>
          </a:bodyPr>
          <a:lstStyle/>
          <a:p>
            <a:pPr algn="l">
              <a:lnSpc>
                <a:spcPts val="15250"/>
              </a:lnSpc>
            </a:pPr>
            <a:r>
              <a:rPr lang="en-US" sz="16758" spc="83">
                <a:solidFill>
                  <a:srgbClr val="2B2C30"/>
                </a:solidFill>
                <a:latin typeface="Playfair Display"/>
              </a:rPr>
              <a:t>Thank you!</a:t>
            </a:r>
          </a:p>
        </p:txBody>
      </p:sp>
      <p:sp>
        <p:nvSpPr>
          <p:cNvPr id="4" name="Freeform 4"/>
          <p:cNvSpPr/>
          <p:nvPr/>
        </p:nvSpPr>
        <p:spPr>
          <a:xfrm rot="-693380" flipH="1">
            <a:off x="4346656" y="5107996"/>
            <a:ext cx="7215493" cy="3082983"/>
          </a:xfrm>
          <a:custGeom>
            <a:avLst/>
            <a:gdLst/>
            <a:ahLst/>
            <a:cxnLst/>
            <a:rect l="l" t="t" r="r" b="b"/>
            <a:pathLst>
              <a:path w="7215493" h="3082983">
                <a:moveTo>
                  <a:pt x="7215493" y="0"/>
                </a:moveTo>
                <a:lnTo>
                  <a:pt x="0" y="0"/>
                </a:lnTo>
                <a:lnTo>
                  <a:pt x="0" y="3082983"/>
                </a:lnTo>
                <a:lnTo>
                  <a:pt x="7215493" y="3082983"/>
                </a:lnTo>
                <a:lnTo>
                  <a:pt x="7215493"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PROCESS/ STEPS</a:t>
            </a: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28689" y="2103240"/>
            <a:ext cx="7877184" cy="5593081"/>
          </a:xfrm>
          <a:prstGeom prst="rect">
            <a:avLst/>
          </a:prstGeom>
        </p:spPr>
        <p:txBody>
          <a:bodyPr lIns="0" tIns="0" rIns="0" bIns="0" rtlCol="0" anchor="t">
            <a:spAutoFit/>
          </a:bodyPr>
          <a:lstStyle/>
          <a:p>
            <a:pPr marL="647698" lvl="1" indent="-323849" algn="l">
              <a:lnSpc>
                <a:spcPts val="5609"/>
              </a:lnSpc>
              <a:buFont typeface="Arial"/>
              <a:buChar char="•"/>
            </a:pPr>
            <a:r>
              <a:rPr lang="en-US" sz="2999">
                <a:solidFill>
                  <a:srgbClr val="2B2C30"/>
                </a:solidFill>
                <a:latin typeface="Public Sans"/>
              </a:rPr>
              <a:t>Web scraping</a:t>
            </a:r>
          </a:p>
          <a:p>
            <a:pPr marL="647698" lvl="1" indent="-323849" algn="l">
              <a:lnSpc>
                <a:spcPts val="5609"/>
              </a:lnSpc>
              <a:buFont typeface="Arial"/>
              <a:buChar char="•"/>
            </a:pPr>
            <a:r>
              <a:rPr lang="en-US" sz="2999">
                <a:solidFill>
                  <a:srgbClr val="2B2C30"/>
                </a:solidFill>
                <a:latin typeface="Public Sans"/>
              </a:rPr>
              <a:t>Data Cleaning</a:t>
            </a:r>
          </a:p>
          <a:p>
            <a:pPr marL="647698" lvl="1" indent="-323849" algn="l">
              <a:lnSpc>
                <a:spcPts val="5609"/>
              </a:lnSpc>
              <a:buFont typeface="Arial"/>
              <a:buChar char="•"/>
            </a:pPr>
            <a:r>
              <a:rPr lang="en-US" sz="2999">
                <a:solidFill>
                  <a:srgbClr val="2B2C30"/>
                </a:solidFill>
                <a:latin typeface="Public Sans"/>
              </a:rPr>
              <a:t>Exploratory Data Analysis</a:t>
            </a:r>
          </a:p>
          <a:p>
            <a:pPr marL="647698" lvl="1" indent="-323849" algn="l">
              <a:lnSpc>
                <a:spcPts val="5609"/>
              </a:lnSpc>
              <a:buFont typeface="Arial"/>
              <a:buChar char="•"/>
            </a:pPr>
            <a:r>
              <a:rPr lang="en-US" sz="2999">
                <a:solidFill>
                  <a:srgbClr val="2B2C30"/>
                </a:solidFill>
                <a:latin typeface="Public Sans"/>
              </a:rPr>
              <a:t>Tradition Vectorizer with Machine Learning</a:t>
            </a:r>
          </a:p>
          <a:p>
            <a:pPr marL="647698" lvl="1" indent="-323849" algn="l">
              <a:lnSpc>
                <a:spcPts val="5609"/>
              </a:lnSpc>
              <a:buFont typeface="Arial"/>
              <a:buChar char="•"/>
            </a:pPr>
            <a:r>
              <a:rPr lang="en-US" sz="2999">
                <a:solidFill>
                  <a:srgbClr val="2B2C30"/>
                </a:solidFill>
                <a:latin typeface="Public Sans"/>
              </a:rPr>
              <a:t>RNN/LSTM/Bidirectional RNN/ Transformer</a:t>
            </a:r>
          </a:p>
          <a:p>
            <a:pPr marL="647698" lvl="1" indent="-323849" algn="l">
              <a:lnSpc>
                <a:spcPts val="5609"/>
              </a:lnSpc>
              <a:buFont typeface="Arial"/>
              <a:buChar char="•"/>
            </a:pPr>
            <a:r>
              <a:rPr lang="en-US" sz="2999">
                <a:solidFill>
                  <a:srgbClr val="2B2C30"/>
                </a:solidFill>
                <a:latin typeface="Public Sans"/>
              </a:rPr>
              <a:t>GPT2 Classification</a:t>
            </a:r>
          </a:p>
        </p:txBody>
      </p:sp>
      <p:sp>
        <p:nvSpPr>
          <p:cNvPr id="5" name="Freeform 5"/>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4912310" y="2398269"/>
            <a:ext cx="2196554" cy="2554132"/>
          </a:xfrm>
          <a:custGeom>
            <a:avLst/>
            <a:gdLst/>
            <a:ahLst/>
            <a:cxnLst/>
            <a:rect l="l" t="t" r="r" b="b"/>
            <a:pathLst>
              <a:path w="2196554" h="2554132">
                <a:moveTo>
                  <a:pt x="0" y="0"/>
                </a:moveTo>
                <a:lnTo>
                  <a:pt x="2196554" y="0"/>
                </a:lnTo>
                <a:lnTo>
                  <a:pt x="2196554" y="2554132"/>
                </a:lnTo>
                <a:lnTo>
                  <a:pt x="0" y="2554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51964" y="2560233"/>
            <a:ext cx="2164047" cy="2554132"/>
          </a:xfrm>
          <a:custGeom>
            <a:avLst/>
            <a:gdLst/>
            <a:ahLst/>
            <a:cxnLst/>
            <a:rect l="l" t="t" r="r" b="b"/>
            <a:pathLst>
              <a:path w="2164047" h="2554132">
                <a:moveTo>
                  <a:pt x="0" y="0"/>
                </a:moveTo>
                <a:lnTo>
                  <a:pt x="2164047" y="0"/>
                </a:lnTo>
                <a:lnTo>
                  <a:pt x="2164047" y="2554133"/>
                </a:lnTo>
                <a:lnTo>
                  <a:pt x="0" y="25541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159956" y="2541606"/>
            <a:ext cx="3291996" cy="2649655"/>
          </a:xfrm>
          <a:custGeom>
            <a:avLst/>
            <a:gdLst/>
            <a:ahLst/>
            <a:cxnLst/>
            <a:rect l="l" t="t" r="r" b="b"/>
            <a:pathLst>
              <a:path w="3291996" h="2649655">
                <a:moveTo>
                  <a:pt x="0" y="0"/>
                </a:moveTo>
                <a:lnTo>
                  <a:pt x="3291996" y="0"/>
                </a:lnTo>
                <a:lnTo>
                  <a:pt x="3291996" y="2649655"/>
                </a:lnTo>
                <a:lnTo>
                  <a:pt x="0" y="2649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97436" y="2531099"/>
            <a:ext cx="1405947" cy="2612401"/>
          </a:xfrm>
          <a:custGeom>
            <a:avLst/>
            <a:gdLst/>
            <a:ahLst/>
            <a:cxnLst/>
            <a:rect l="l" t="t" r="r" b="b"/>
            <a:pathLst>
              <a:path w="1405947" h="2612401">
                <a:moveTo>
                  <a:pt x="0" y="0"/>
                </a:moveTo>
                <a:lnTo>
                  <a:pt x="1405947" y="0"/>
                </a:lnTo>
                <a:lnTo>
                  <a:pt x="1405947" y="2612401"/>
                </a:lnTo>
                <a:lnTo>
                  <a:pt x="0" y="26124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831373"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WEB SCRPAING</a:t>
            </a:r>
          </a:p>
        </p:txBody>
      </p:sp>
      <p:grpSp>
        <p:nvGrpSpPr>
          <p:cNvPr id="8" name="Group 8"/>
          <p:cNvGrpSpPr/>
          <p:nvPr/>
        </p:nvGrpSpPr>
        <p:grpSpPr>
          <a:xfrm>
            <a:off x="1016407" y="5546638"/>
            <a:ext cx="3773952" cy="1727836"/>
            <a:chOff x="0" y="0"/>
            <a:chExt cx="5031935" cy="2303781"/>
          </a:xfrm>
        </p:grpSpPr>
        <p:sp>
          <p:nvSpPr>
            <p:cNvPr id="9" name="TextBox 9"/>
            <p:cNvSpPr txBox="1"/>
            <p:nvPr/>
          </p:nvSpPr>
          <p:spPr>
            <a:xfrm>
              <a:off x="0" y="-66675"/>
              <a:ext cx="5031935" cy="632249"/>
            </a:xfrm>
            <a:prstGeom prst="rect">
              <a:avLst/>
            </a:prstGeom>
          </p:spPr>
          <p:txBody>
            <a:bodyPr lIns="0" tIns="0" rIns="0" bIns="0" rtlCol="0" anchor="t">
              <a:spAutoFit/>
            </a:bodyPr>
            <a:lstStyle/>
            <a:p>
              <a:pPr algn="l">
                <a:lnSpc>
                  <a:spcPts val="3919"/>
                </a:lnSpc>
              </a:pPr>
              <a:r>
                <a:rPr lang="en-US" sz="2799">
                  <a:solidFill>
                    <a:srgbClr val="2B2C30"/>
                  </a:solidFill>
                  <a:latin typeface="Public Sans Bold"/>
                </a:rPr>
                <a:t>Get Airline Names</a:t>
              </a:r>
            </a:p>
          </p:txBody>
        </p:sp>
        <p:sp>
          <p:nvSpPr>
            <p:cNvPr id="10" name="TextBox 10"/>
            <p:cNvSpPr txBox="1"/>
            <p:nvPr/>
          </p:nvSpPr>
          <p:spPr>
            <a:xfrm>
              <a:off x="0" y="724324"/>
              <a:ext cx="5031935" cy="1579457"/>
            </a:xfrm>
            <a:prstGeom prst="rect">
              <a:avLst/>
            </a:prstGeom>
          </p:spPr>
          <p:txBody>
            <a:bodyPr lIns="0" tIns="0" rIns="0" bIns="0" rtlCol="0" anchor="t">
              <a:spAutoFit/>
            </a:bodyPr>
            <a:lstStyle/>
            <a:p>
              <a:pPr algn="l">
                <a:lnSpc>
                  <a:spcPts val="3219"/>
                </a:lnSpc>
              </a:pPr>
              <a:r>
                <a:rPr lang="en-US" sz="2299">
                  <a:solidFill>
                    <a:srgbClr val="2B2C30"/>
                  </a:solidFill>
                  <a:latin typeface="Public Sans"/>
                </a:rPr>
                <a:t>Get all the Airline company’s name from A-Z list</a:t>
              </a:r>
            </a:p>
          </p:txBody>
        </p:sp>
      </p:grpSp>
      <p:grpSp>
        <p:nvGrpSpPr>
          <p:cNvPr id="11" name="Group 11"/>
          <p:cNvGrpSpPr/>
          <p:nvPr/>
        </p:nvGrpSpPr>
        <p:grpSpPr>
          <a:xfrm>
            <a:off x="9329035" y="5546638"/>
            <a:ext cx="3773952" cy="1727836"/>
            <a:chOff x="0" y="0"/>
            <a:chExt cx="5031935" cy="2303781"/>
          </a:xfrm>
        </p:grpSpPr>
        <p:sp>
          <p:nvSpPr>
            <p:cNvPr id="12" name="TextBox 12"/>
            <p:cNvSpPr txBox="1"/>
            <p:nvPr/>
          </p:nvSpPr>
          <p:spPr>
            <a:xfrm>
              <a:off x="0" y="-66675"/>
              <a:ext cx="5031935" cy="632249"/>
            </a:xfrm>
            <a:prstGeom prst="rect">
              <a:avLst/>
            </a:prstGeom>
          </p:spPr>
          <p:txBody>
            <a:bodyPr lIns="0" tIns="0" rIns="0" bIns="0" rtlCol="0" anchor="t">
              <a:spAutoFit/>
            </a:bodyPr>
            <a:lstStyle/>
            <a:p>
              <a:pPr algn="l">
                <a:lnSpc>
                  <a:spcPts val="3919"/>
                </a:lnSpc>
              </a:pPr>
              <a:r>
                <a:rPr lang="en-US" sz="2799">
                  <a:solidFill>
                    <a:srgbClr val="2B2C30"/>
                  </a:solidFill>
                  <a:latin typeface="Public Sans Bold"/>
                </a:rPr>
                <a:t>Get Infomation</a:t>
              </a:r>
            </a:p>
          </p:txBody>
        </p:sp>
        <p:sp>
          <p:nvSpPr>
            <p:cNvPr id="13" name="TextBox 13"/>
            <p:cNvSpPr txBox="1"/>
            <p:nvPr/>
          </p:nvSpPr>
          <p:spPr>
            <a:xfrm>
              <a:off x="0" y="724324"/>
              <a:ext cx="5031935" cy="1579457"/>
            </a:xfrm>
            <a:prstGeom prst="rect">
              <a:avLst/>
            </a:prstGeom>
          </p:spPr>
          <p:txBody>
            <a:bodyPr lIns="0" tIns="0" rIns="0" bIns="0" rtlCol="0" anchor="t">
              <a:spAutoFit/>
            </a:bodyPr>
            <a:lstStyle/>
            <a:p>
              <a:pPr algn="l">
                <a:lnSpc>
                  <a:spcPts val="3219"/>
                </a:lnSpc>
              </a:pPr>
              <a:r>
                <a:rPr lang="en-US" sz="2299">
                  <a:solidFill>
                    <a:srgbClr val="2B2C30"/>
                  </a:solidFill>
                  <a:latin typeface="Public Sans"/>
                </a:rPr>
                <a:t>Scrapping all useful information from the review block</a:t>
              </a:r>
            </a:p>
          </p:txBody>
        </p:sp>
      </p:grpSp>
      <p:grpSp>
        <p:nvGrpSpPr>
          <p:cNvPr id="14" name="Group 14"/>
          <p:cNvGrpSpPr/>
          <p:nvPr/>
        </p:nvGrpSpPr>
        <p:grpSpPr>
          <a:xfrm>
            <a:off x="5172721" y="5546638"/>
            <a:ext cx="3773952" cy="2527936"/>
            <a:chOff x="0" y="0"/>
            <a:chExt cx="5031935" cy="3370581"/>
          </a:xfrm>
        </p:grpSpPr>
        <p:sp>
          <p:nvSpPr>
            <p:cNvPr id="15" name="TextBox 15"/>
            <p:cNvSpPr txBox="1"/>
            <p:nvPr/>
          </p:nvSpPr>
          <p:spPr>
            <a:xfrm>
              <a:off x="0" y="-66675"/>
              <a:ext cx="5031935" cy="632249"/>
            </a:xfrm>
            <a:prstGeom prst="rect">
              <a:avLst/>
            </a:prstGeom>
          </p:spPr>
          <p:txBody>
            <a:bodyPr lIns="0" tIns="0" rIns="0" bIns="0" rtlCol="0" anchor="t">
              <a:spAutoFit/>
            </a:bodyPr>
            <a:lstStyle/>
            <a:p>
              <a:pPr algn="l">
                <a:lnSpc>
                  <a:spcPts val="3919"/>
                </a:lnSpc>
              </a:pPr>
              <a:r>
                <a:rPr lang="en-US" sz="2799">
                  <a:solidFill>
                    <a:srgbClr val="2B2C30"/>
                  </a:solidFill>
                  <a:latin typeface="Public Sans Bold"/>
                </a:rPr>
                <a:t>Get Pages</a:t>
              </a:r>
            </a:p>
          </p:txBody>
        </p:sp>
        <p:sp>
          <p:nvSpPr>
            <p:cNvPr id="16" name="TextBox 16"/>
            <p:cNvSpPr txBox="1"/>
            <p:nvPr/>
          </p:nvSpPr>
          <p:spPr>
            <a:xfrm>
              <a:off x="0" y="724324"/>
              <a:ext cx="5031935" cy="2646257"/>
            </a:xfrm>
            <a:prstGeom prst="rect">
              <a:avLst/>
            </a:prstGeom>
          </p:spPr>
          <p:txBody>
            <a:bodyPr lIns="0" tIns="0" rIns="0" bIns="0" rtlCol="0" anchor="t">
              <a:spAutoFit/>
            </a:bodyPr>
            <a:lstStyle/>
            <a:p>
              <a:pPr algn="l">
                <a:lnSpc>
                  <a:spcPts val="3219"/>
                </a:lnSpc>
              </a:pPr>
              <a:r>
                <a:rPr lang="en-US" sz="2299">
                  <a:solidFill>
                    <a:srgbClr val="2B2C30"/>
                  </a:solidFill>
                  <a:latin typeface="Public Sans"/>
                </a:rPr>
                <a:t>Get the total page number for each Airline company and form them as dictionary for easier lookup and iteration</a:t>
              </a:r>
            </a:p>
          </p:txBody>
        </p:sp>
      </p:grpSp>
      <p:grpSp>
        <p:nvGrpSpPr>
          <p:cNvPr id="17" name="Group 17"/>
          <p:cNvGrpSpPr/>
          <p:nvPr/>
        </p:nvGrpSpPr>
        <p:grpSpPr>
          <a:xfrm>
            <a:off x="13485348" y="5546638"/>
            <a:ext cx="3773952" cy="1327786"/>
            <a:chOff x="0" y="0"/>
            <a:chExt cx="5031935" cy="1770381"/>
          </a:xfrm>
        </p:grpSpPr>
        <p:sp>
          <p:nvSpPr>
            <p:cNvPr id="18" name="TextBox 18"/>
            <p:cNvSpPr txBox="1"/>
            <p:nvPr/>
          </p:nvSpPr>
          <p:spPr>
            <a:xfrm>
              <a:off x="0" y="-66675"/>
              <a:ext cx="5031935" cy="632249"/>
            </a:xfrm>
            <a:prstGeom prst="rect">
              <a:avLst/>
            </a:prstGeom>
          </p:spPr>
          <p:txBody>
            <a:bodyPr lIns="0" tIns="0" rIns="0" bIns="0" rtlCol="0" anchor="t">
              <a:spAutoFit/>
            </a:bodyPr>
            <a:lstStyle/>
            <a:p>
              <a:pPr algn="l">
                <a:lnSpc>
                  <a:spcPts val="3919"/>
                </a:lnSpc>
              </a:pPr>
              <a:r>
                <a:rPr lang="en-US" sz="2799">
                  <a:solidFill>
                    <a:srgbClr val="2B2C30"/>
                  </a:solidFill>
                  <a:latin typeface="Public Sans Bold"/>
                </a:rPr>
                <a:t>Result</a:t>
              </a:r>
            </a:p>
          </p:txBody>
        </p:sp>
        <p:sp>
          <p:nvSpPr>
            <p:cNvPr id="19" name="TextBox 19"/>
            <p:cNvSpPr txBox="1"/>
            <p:nvPr/>
          </p:nvSpPr>
          <p:spPr>
            <a:xfrm>
              <a:off x="0" y="724324"/>
              <a:ext cx="5031935" cy="1046057"/>
            </a:xfrm>
            <a:prstGeom prst="rect">
              <a:avLst/>
            </a:prstGeom>
          </p:spPr>
          <p:txBody>
            <a:bodyPr lIns="0" tIns="0" rIns="0" bIns="0" rtlCol="0" anchor="t">
              <a:spAutoFit/>
            </a:bodyPr>
            <a:lstStyle/>
            <a:p>
              <a:pPr algn="l">
                <a:lnSpc>
                  <a:spcPts val="3219"/>
                </a:lnSpc>
              </a:pPr>
              <a:r>
                <a:rPr lang="en-US" sz="2299">
                  <a:solidFill>
                    <a:srgbClr val="2B2C30"/>
                  </a:solidFill>
                  <a:latin typeface="Public Sans"/>
                </a:rPr>
                <a:t>Scraped total 131906 rows of data with 19 features</a:t>
              </a:r>
            </a:p>
          </p:txBody>
        </p:sp>
      </p:grpSp>
      <p:sp>
        <p:nvSpPr>
          <p:cNvPr id="20" name="Freeform 20"/>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7" name="TextBox 7"/>
          <p:cNvSpPr txBox="1"/>
          <p:nvPr/>
        </p:nvSpPr>
        <p:spPr>
          <a:xfrm>
            <a:off x="831373"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WEB SCRPAING</a:t>
            </a:r>
          </a:p>
        </p:txBody>
      </p:sp>
      <p:sp>
        <p:nvSpPr>
          <p:cNvPr id="20" name="Freeform 20"/>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22" name="Picture 21" descr="A screenshot of a computer&#10;&#10;Description automatically generated">
            <a:extLst>
              <a:ext uri="{FF2B5EF4-FFF2-40B4-BE49-F238E27FC236}">
                <a16:creationId xmlns:a16="http://schemas.microsoft.com/office/drawing/2014/main" id="{0F3FC43B-63F2-EF3E-455F-774F49A62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00" y="1837370"/>
            <a:ext cx="15631761" cy="6811330"/>
          </a:xfrm>
          <a:prstGeom prst="rect">
            <a:avLst/>
          </a:prstGeom>
        </p:spPr>
      </p:pic>
    </p:spTree>
    <p:extLst>
      <p:ext uri="{BB962C8B-B14F-4D97-AF65-F5344CB8AC3E}">
        <p14:creationId xmlns:p14="http://schemas.microsoft.com/office/powerpoint/2010/main" val="2657251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4912310" y="2398269"/>
            <a:ext cx="2196554" cy="2554132"/>
          </a:xfrm>
          <a:custGeom>
            <a:avLst/>
            <a:gdLst/>
            <a:ahLst/>
            <a:cxnLst/>
            <a:rect l="l" t="t" r="r" b="b"/>
            <a:pathLst>
              <a:path w="2196554" h="2554132">
                <a:moveTo>
                  <a:pt x="0" y="0"/>
                </a:moveTo>
                <a:lnTo>
                  <a:pt x="2196554" y="0"/>
                </a:lnTo>
                <a:lnTo>
                  <a:pt x="2196554" y="2554132"/>
                </a:lnTo>
                <a:lnTo>
                  <a:pt x="0" y="2554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51964" y="2560233"/>
            <a:ext cx="2164047" cy="2554132"/>
          </a:xfrm>
          <a:custGeom>
            <a:avLst/>
            <a:gdLst/>
            <a:ahLst/>
            <a:cxnLst/>
            <a:rect l="l" t="t" r="r" b="b"/>
            <a:pathLst>
              <a:path w="2164047" h="2554132">
                <a:moveTo>
                  <a:pt x="0" y="0"/>
                </a:moveTo>
                <a:lnTo>
                  <a:pt x="2164047" y="0"/>
                </a:lnTo>
                <a:lnTo>
                  <a:pt x="2164047" y="2554133"/>
                </a:lnTo>
                <a:lnTo>
                  <a:pt x="0" y="25541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97436" y="2531099"/>
            <a:ext cx="1405947" cy="2612401"/>
          </a:xfrm>
          <a:custGeom>
            <a:avLst/>
            <a:gdLst/>
            <a:ahLst/>
            <a:cxnLst/>
            <a:rect l="l" t="t" r="r" b="b"/>
            <a:pathLst>
              <a:path w="1405947" h="2612401">
                <a:moveTo>
                  <a:pt x="0" y="0"/>
                </a:moveTo>
                <a:lnTo>
                  <a:pt x="1405947" y="0"/>
                </a:lnTo>
                <a:lnTo>
                  <a:pt x="1405947" y="2612401"/>
                </a:lnTo>
                <a:lnTo>
                  <a:pt x="0" y="26124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3225786" y="2398269"/>
            <a:ext cx="2438377" cy="2497406"/>
          </a:xfrm>
          <a:custGeom>
            <a:avLst/>
            <a:gdLst/>
            <a:ahLst/>
            <a:cxnLst/>
            <a:rect l="l" t="t" r="r" b="b"/>
            <a:pathLst>
              <a:path w="2438377" h="2497406">
                <a:moveTo>
                  <a:pt x="0" y="0"/>
                </a:moveTo>
                <a:lnTo>
                  <a:pt x="2438376" y="0"/>
                </a:lnTo>
                <a:lnTo>
                  <a:pt x="2438376" y="2497406"/>
                </a:lnTo>
                <a:lnTo>
                  <a:pt x="0" y="24974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831373"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DATA CLEANING</a:t>
            </a:r>
          </a:p>
        </p:txBody>
      </p:sp>
      <p:grpSp>
        <p:nvGrpSpPr>
          <p:cNvPr id="8" name="Group 8"/>
          <p:cNvGrpSpPr/>
          <p:nvPr/>
        </p:nvGrpSpPr>
        <p:grpSpPr>
          <a:xfrm>
            <a:off x="1016407" y="5546638"/>
            <a:ext cx="3773952" cy="1423036"/>
            <a:chOff x="0" y="0"/>
            <a:chExt cx="5031935" cy="1897381"/>
          </a:xfrm>
        </p:grpSpPr>
        <p:sp>
          <p:nvSpPr>
            <p:cNvPr id="9" name="TextBox 9"/>
            <p:cNvSpPr txBox="1"/>
            <p:nvPr/>
          </p:nvSpPr>
          <p:spPr>
            <a:xfrm>
              <a:off x="0" y="-66675"/>
              <a:ext cx="5031935" cy="1292649"/>
            </a:xfrm>
            <a:prstGeom prst="rect">
              <a:avLst/>
            </a:prstGeom>
          </p:spPr>
          <p:txBody>
            <a:bodyPr lIns="0" tIns="0" rIns="0" bIns="0" rtlCol="0" anchor="t">
              <a:spAutoFit/>
            </a:bodyPr>
            <a:lstStyle/>
            <a:p>
              <a:pPr algn="l">
                <a:lnSpc>
                  <a:spcPts val="3919"/>
                </a:lnSpc>
              </a:pPr>
              <a:r>
                <a:rPr lang="en-US" sz="2799">
                  <a:solidFill>
                    <a:srgbClr val="2B2C30"/>
                  </a:solidFill>
                  <a:latin typeface="Public Sans Bold"/>
                </a:rPr>
                <a:t>Reviewing Scraping format</a:t>
              </a:r>
            </a:p>
          </p:txBody>
        </p:sp>
        <p:sp>
          <p:nvSpPr>
            <p:cNvPr id="10" name="TextBox 10"/>
            <p:cNvSpPr txBox="1"/>
            <p:nvPr/>
          </p:nvSpPr>
          <p:spPr>
            <a:xfrm>
              <a:off x="0" y="1384724"/>
              <a:ext cx="5031935" cy="512657"/>
            </a:xfrm>
            <a:prstGeom prst="rect">
              <a:avLst/>
            </a:prstGeom>
          </p:spPr>
          <p:txBody>
            <a:bodyPr lIns="0" tIns="0" rIns="0" bIns="0" rtlCol="0" anchor="t">
              <a:spAutoFit/>
            </a:bodyPr>
            <a:lstStyle/>
            <a:p>
              <a:pPr algn="l">
                <a:lnSpc>
                  <a:spcPts val="3219"/>
                </a:lnSpc>
              </a:pPr>
              <a:endParaRPr/>
            </a:p>
          </p:txBody>
        </p:sp>
      </p:grpSp>
      <p:grpSp>
        <p:nvGrpSpPr>
          <p:cNvPr id="11" name="Group 11"/>
          <p:cNvGrpSpPr/>
          <p:nvPr/>
        </p:nvGrpSpPr>
        <p:grpSpPr>
          <a:xfrm>
            <a:off x="9329035" y="5546638"/>
            <a:ext cx="3773952" cy="4795520"/>
            <a:chOff x="0" y="0"/>
            <a:chExt cx="5031935" cy="6394027"/>
          </a:xfrm>
        </p:grpSpPr>
        <p:sp>
          <p:nvSpPr>
            <p:cNvPr id="12" name="TextBox 12"/>
            <p:cNvSpPr txBox="1"/>
            <p:nvPr/>
          </p:nvSpPr>
          <p:spPr>
            <a:xfrm>
              <a:off x="0" y="-66675"/>
              <a:ext cx="5031935" cy="1292649"/>
            </a:xfrm>
            <a:prstGeom prst="rect">
              <a:avLst/>
            </a:prstGeom>
          </p:spPr>
          <p:txBody>
            <a:bodyPr lIns="0" tIns="0" rIns="0" bIns="0" rtlCol="0" anchor="t">
              <a:spAutoFit/>
            </a:bodyPr>
            <a:lstStyle/>
            <a:p>
              <a:pPr algn="l">
                <a:lnSpc>
                  <a:spcPts val="3919"/>
                </a:lnSpc>
              </a:pPr>
              <a:r>
                <a:rPr lang="en-US" sz="2799">
                  <a:solidFill>
                    <a:srgbClr val="2B2C30"/>
                  </a:solidFill>
                  <a:latin typeface="Public Sans Bold"/>
                </a:rPr>
                <a:t>Feature Extraction and Combination</a:t>
              </a:r>
            </a:p>
          </p:txBody>
        </p:sp>
        <p:sp>
          <p:nvSpPr>
            <p:cNvPr id="13" name="TextBox 13"/>
            <p:cNvSpPr txBox="1"/>
            <p:nvPr/>
          </p:nvSpPr>
          <p:spPr>
            <a:xfrm>
              <a:off x="0" y="1394249"/>
              <a:ext cx="5031935" cy="4999778"/>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2B2C30"/>
                  </a:solidFill>
                  <a:latin typeface="Public Sans"/>
                </a:rPr>
                <a:t>extract a new feature from the content and set it as trip_verified</a:t>
              </a:r>
            </a:p>
            <a:p>
              <a:pPr marL="431799" lvl="1" indent="-215899" algn="l">
                <a:lnSpc>
                  <a:spcPts val="2799"/>
                </a:lnSpc>
                <a:buFont typeface="Arial"/>
                <a:buChar char="•"/>
              </a:pPr>
              <a:r>
                <a:rPr lang="en-US" sz="1999">
                  <a:solidFill>
                    <a:srgbClr val="2B2C30"/>
                  </a:solidFill>
                  <a:latin typeface="Public Sans"/>
                </a:rPr>
                <a:t>Combining the title feature with the content feature</a:t>
              </a:r>
            </a:p>
            <a:p>
              <a:pPr marL="431799" lvl="1" indent="-215899" algn="l">
                <a:lnSpc>
                  <a:spcPts val="2799"/>
                </a:lnSpc>
                <a:buFont typeface="Arial"/>
                <a:buChar char="•"/>
              </a:pPr>
              <a:r>
                <a:rPr lang="en-US" sz="1999">
                  <a:solidFill>
                    <a:srgbClr val="2B2C30"/>
                  </a:solidFill>
                  <a:latin typeface="Public Sans"/>
                </a:rPr>
                <a:t>extract three new features departure, arrival, and Flight_type from Route</a:t>
              </a:r>
            </a:p>
            <a:p>
              <a:pPr marL="388620" lvl="1" indent="-194310" algn="l">
                <a:lnSpc>
                  <a:spcPts val="2520"/>
                </a:lnSpc>
                <a:buFont typeface="Arial"/>
                <a:buChar char="•"/>
              </a:pPr>
              <a:r>
                <a:rPr lang="en-US" sz="1800">
                  <a:solidFill>
                    <a:srgbClr val="2B2C30"/>
                  </a:solidFill>
                  <a:latin typeface="Public Sans"/>
                </a:rPr>
                <a:t>Extract two new features, Month and Year from Date Flown</a:t>
              </a:r>
            </a:p>
          </p:txBody>
        </p:sp>
      </p:grpSp>
      <p:grpSp>
        <p:nvGrpSpPr>
          <p:cNvPr id="14" name="Group 14"/>
          <p:cNvGrpSpPr/>
          <p:nvPr/>
        </p:nvGrpSpPr>
        <p:grpSpPr>
          <a:xfrm>
            <a:off x="5172721" y="5546638"/>
            <a:ext cx="3773952" cy="2623186"/>
            <a:chOff x="0" y="0"/>
            <a:chExt cx="5031935" cy="3497581"/>
          </a:xfrm>
        </p:grpSpPr>
        <p:sp>
          <p:nvSpPr>
            <p:cNvPr id="15" name="TextBox 15"/>
            <p:cNvSpPr txBox="1"/>
            <p:nvPr/>
          </p:nvSpPr>
          <p:spPr>
            <a:xfrm>
              <a:off x="0" y="-66675"/>
              <a:ext cx="5031935" cy="1292649"/>
            </a:xfrm>
            <a:prstGeom prst="rect">
              <a:avLst/>
            </a:prstGeom>
          </p:spPr>
          <p:txBody>
            <a:bodyPr lIns="0" tIns="0" rIns="0" bIns="0" rtlCol="0" anchor="t">
              <a:spAutoFit/>
            </a:bodyPr>
            <a:lstStyle/>
            <a:p>
              <a:pPr algn="l">
                <a:lnSpc>
                  <a:spcPts val="3919"/>
                </a:lnSpc>
              </a:pPr>
              <a:r>
                <a:rPr lang="en-US" sz="2799">
                  <a:solidFill>
                    <a:srgbClr val="2B2C30"/>
                  </a:solidFill>
                  <a:latin typeface="Public Sans Bold"/>
                </a:rPr>
                <a:t>Dropping unwanted feature</a:t>
              </a:r>
            </a:p>
          </p:txBody>
        </p:sp>
        <p:sp>
          <p:nvSpPr>
            <p:cNvPr id="16" name="TextBox 16"/>
            <p:cNvSpPr txBox="1"/>
            <p:nvPr/>
          </p:nvSpPr>
          <p:spPr>
            <a:xfrm>
              <a:off x="0" y="1384724"/>
              <a:ext cx="5031935" cy="2112857"/>
            </a:xfrm>
            <a:prstGeom prst="rect">
              <a:avLst/>
            </a:prstGeom>
          </p:spPr>
          <p:txBody>
            <a:bodyPr lIns="0" tIns="0" rIns="0" bIns="0" rtlCol="0" anchor="t">
              <a:spAutoFit/>
            </a:bodyPr>
            <a:lstStyle/>
            <a:p>
              <a:pPr algn="l">
                <a:lnSpc>
                  <a:spcPts val="3219"/>
                </a:lnSpc>
              </a:pPr>
              <a:r>
                <a:rPr lang="en-US" sz="2299">
                  <a:solidFill>
                    <a:srgbClr val="2B2C30"/>
                  </a:solidFill>
                  <a:latin typeface="Public Sans"/>
                </a:rPr>
                <a:t>Dropped Aircraft feature for having data inconsistency and much missing data</a:t>
              </a:r>
            </a:p>
          </p:txBody>
        </p:sp>
      </p:grpSp>
      <p:grpSp>
        <p:nvGrpSpPr>
          <p:cNvPr id="17" name="Group 17"/>
          <p:cNvGrpSpPr/>
          <p:nvPr/>
        </p:nvGrpSpPr>
        <p:grpSpPr>
          <a:xfrm>
            <a:off x="13475823" y="5546638"/>
            <a:ext cx="3773952" cy="2318386"/>
            <a:chOff x="0" y="0"/>
            <a:chExt cx="5031935" cy="3091181"/>
          </a:xfrm>
        </p:grpSpPr>
        <p:sp>
          <p:nvSpPr>
            <p:cNvPr id="18" name="TextBox 18"/>
            <p:cNvSpPr txBox="1"/>
            <p:nvPr/>
          </p:nvSpPr>
          <p:spPr>
            <a:xfrm>
              <a:off x="0" y="-66675"/>
              <a:ext cx="5031935" cy="1953049"/>
            </a:xfrm>
            <a:prstGeom prst="rect">
              <a:avLst/>
            </a:prstGeom>
          </p:spPr>
          <p:txBody>
            <a:bodyPr lIns="0" tIns="0" rIns="0" bIns="0" rtlCol="0" anchor="t">
              <a:spAutoFit/>
            </a:bodyPr>
            <a:lstStyle/>
            <a:p>
              <a:pPr algn="l">
                <a:lnSpc>
                  <a:spcPts val="3919"/>
                </a:lnSpc>
              </a:pPr>
              <a:r>
                <a:rPr lang="en-US" sz="2799">
                  <a:solidFill>
                    <a:srgbClr val="2B2C30"/>
                  </a:solidFill>
                  <a:latin typeface="Public Sans Bold"/>
                </a:rPr>
                <a:t>Reorganizing departure and arrival name</a:t>
              </a:r>
            </a:p>
          </p:txBody>
        </p:sp>
        <p:sp>
          <p:nvSpPr>
            <p:cNvPr id="19" name="TextBox 19"/>
            <p:cNvSpPr txBox="1"/>
            <p:nvPr/>
          </p:nvSpPr>
          <p:spPr>
            <a:xfrm>
              <a:off x="0" y="2045124"/>
              <a:ext cx="5031935" cy="1046057"/>
            </a:xfrm>
            <a:prstGeom prst="rect">
              <a:avLst/>
            </a:prstGeom>
          </p:spPr>
          <p:txBody>
            <a:bodyPr lIns="0" tIns="0" rIns="0" bIns="0" rtlCol="0" anchor="t">
              <a:spAutoFit/>
            </a:bodyPr>
            <a:lstStyle/>
            <a:p>
              <a:pPr algn="l">
                <a:lnSpc>
                  <a:spcPts val="3219"/>
                </a:lnSpc>
              </a:pPr>
              <a:r>
                <a:rPr lang="en-US" sz="2299">
                  <a:solidFill>
                    <a:srgbClr val="2B2C30"/>
                  </a:solidFill>
                  <a:latin typeface="Public Sans"/>
                </a:rPr>
                <a:t>use Fuzzywuzzy package to standardize the city name.</a:t>
              </a:r>
            </a:p>
          </p:txBody>
        </p:sp>
      </p:grpSp>
      <p:sp>
        <p:nvSpPr>
          <p:cNvPr id="20" name="Freeform 20"/>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7" name="TextBox 7"/>
          <p:cNvSpPr txBox="1"/>
          <p:nvPr/>
        </p:nvSpPr>
        <p:spPr>
          <a:xfrm>
            <a:off x="831373" y="942975"/>
            <a:ext cx="16230600" cy="651099"/>
          </a:xfrm>
          <a:prstGeom prst="rect">
            <a:avLst/>
          </a:prstGeom>
        </p:spPr>
        <p:txBody>
          <a:bodyPr lIns="0" tIns="0" rIns="0" bIns="0" rtlCol="0" anchor="t">
            <a:spAutoFit/>
          </a:bodyPr>
          <a:lstStyle/>
          <a:p>
            <a:pPr algn="l">
              <a:lnSpc>
                <a:spcPts val="5200"/>
              </a:lnSpc>
              <a:spcBef>
                <a:spcPct val="0"/>
              </a:spcBef>
            </a:pPr>
            <a:r>
              <a:rPr lang="en-US" sz="3714" spc="843" dirty="0">
                <a:solidFill>
                  <a:srgbClr val="2B2C30"/>
                </a:solidFill>
                <a:latin typeface="Public Sans Bold"/>
              </a:rPr>
              <a:t>DATA CLEANING</a:t>
            </a:r>
          </a:p>
        </p:txBody>
      </p:sp>
      <p:sp>
        <p:nvSpPr>
          <p:cNvPr id="20" name="Freeform 20"/>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23" name="Picture 22" descr="A table of numbers and letters&#10;&#10;Description automatically generated with medium confidence">
            <a:extLst>
              <a:ext uri="{FF2B5EF4-FFF2-40B4-BE49-F238E27FC236}">
                <a16:creationId xmlns:a16="http://schemas.microsoft.com/office/drawing/2014/main" id="{68A94D14-E46C-6144-2816-6F195D215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855" y="1965957"/>
            <a:ext cx="16423434" cy="7025234"/>
          </a:xfrm>
          <a:prstGeom prst="rect">
            <a:avLst/>
          </a:prstGeom>
        </p:spPr>
      </p:pic>
    </p:spTree>
    <p:extLst>
      <p:ext uri="{BB962C8B-B14F-4D97-AF65-F5344CB8AC3E}">
        <p14:creationId xmlns:p14="http://schemas.microsoft.com/office/powerpoint/2010/main" val="1869057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16407" y="2152970"/>
            <a:ext cx="16242893" cy="6914510"/>
          </a:xfrm>
          <a:prstGeom prst="rect">
            <a:avLst/>
          </a:prstGeom>
        </p:spPr>
        <p:txBody>
          <a:bodyPr lIns="0" tIns="0" rIns="0" bIns="0" rtlCol="0" anchor="t">
            <a:spAutoFit/>
          </a:bodyPr>
          <a:lstStyle/>
          <a:p>
            <a:pPr algn="l">
              <a:lnSpc>
                <a:spcPts val="7865"/>
              </a:lnSpc>
            </a:pPr>
            <a:r>
              <a:rPr lang="en-US" sz="6050" spc="30">
                <a:solidFill>
                  <a:srgbClr val="2B2C30"/>
                </a:solidFill>
                <a:latin typeface="Playfair Display"/>
              </a:rPr>
              <a:t>Exploratory Data Analysis (EDA) was crucial in identifying key performance indicators from airline reviews, such as service quality and seating comfort. Visualizations and word clouds facilitated the discovery of trends and customer sentiments, guiding subsequent predictive modeling efforts.</a:t>
            </a:r>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EXPLORATORY DATA ANALYSIS</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5" name="Freeform 5"/>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9144000" y="1973903"/>
            <a:ext cx="9144000" cy="6786046"/>
          </a:xfrm>
          <a:custGeom>
            <a:avLst/>
            <a:gdLst/>
            <a:ahLst/>
            <a:cxnLst/>
            <a:rect l="l" t="t" r="r" b="b"/>
            <a:pathLst>
              <a:path w="9144000" h="6786046">
                <a:moveTo>
                  <a:pt x="0" y="0"/>
                </a:moveTo>
                <a:lnTo>
                  <a:pt x="9144000" y="0"/>
                </a:lnTo>
                <a:lnTo>
                  <a:pt x="9144000" y="6786046"/>
                </a:lnTo>
                <a:lnTo>
                  <a:pt x="0" y="6786046"/>
                </a:lnTo>
                <a:lnTo>
                  <a:pt x="0" y="0"/>
                </a:lnTo>
                <a:close/>
              </a:path>
            </a:pathLst>
          </a:custGeom>
          <a:blipFill>
            <a:blip r:embed="rId2"/>
            <a:stretch>
              <a:fillRect t="-6291" b="-1342"/>
            </a:stretch>
          </a:blipFill>
        </p:spPr>
      </p:sp>
      <p:sp>
        <p:nvSpPr>
          <p:cNvPr id="4" name="TextBox 4"/>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spc="843">
                <a:solidFill>
                  <a:srgbClr val="2B2C30"/>
                </a:solidFill>
                <a:latin typeface="Public Sans Bold"/>
              </a:rPr>
              <a:t>EXPLORATORY DATA ANALYSIS</a:t>
            </a:r>
          </a:p>
        </p:txBody>
      </p:sp>
      <p:sp>
        <p:nvSpPr>
          <p:cNvPr id="5" name="TextBox 5"/>
          <p:cNvSpPr txBox="1"/>
          <p:nvPr/>
        </p:nvSpPr>
        <p:spPr>
          <a:xfrm>
            <a:off x="1006871" y="2177925"/>
            <a:ext cx="8115300" cy="5521950"/>
          </a:xfrm>
          <a:prstGeom prst="rect">
            <a:avLst/>
          </a:prstGeom>
        </p:spPr>
        <p:txBody>
          <a:bodyPr lIns="0" tIns="0" rIns="0" bIns="0" rtlCol="0" anchor="t">
            <a:spAutoFit/>
          </a:bodyPr>
          <a:lstStyle/>
          <a:p>
            <a:pPr algn="l">
              <a:lnSpc>
                <a:spcPts val="4888"/>
              </a:lnSpc>
            </a:pPr>
            <a:r>
              <a:rPr lang="en-US" sz="3760" spc="18">
                <a:solidFill>
                  <a:srgbClr val="2B2C30"/>
                </a:solidFill>
                <a:latin typeface="Playfair Display"/>
              </a:rPr>
              <a:t>The analysis reveals that Qatar Airways outperforms other major airlines in ratings, while low-cost carriers like Spirit and Frontier have lower ratings. </a:t>
            </a:r>
          </a:p>
          <a:p>
            <a:pPr algn="l">
              <a:lnSpc>
                <a:spcPts val="4888"/>
              </a:lnSpc>
            </a:pPr>
            <a:r>
              <a:rPr lang="en-US" sz="3760" spc="18">
                <a:solidFill>
                  <a:srgbClr val="2B2C30"/>
                </a:solidFill>
                <a:latin typeface="Playfair Display"/>
              </a:rPr>
              <a:t>This disparity is attributed to the higher ticket prices and perceived value associated with Qatar Airways compared to budget airlines.</a:t>
            </a:r>
          </a:p>
        </p:txBody>
      </p:sp>
      <p:sp>
        <p:nvSpPr>
          <p:cNvPr id="6" name="Freeform 6"/>
          <p:cNvSpPr/>
          <p:nvPr/>
        </p:nvSpPr>
        <p:spPr>
          <a:xfrm rot="-693380" flipH="1">
            <a:off x="15687617" y="8720335"/>
            <a:ext cx="2518135" cy="1075930"/>
          </a:xfrm>
          <a:custGeom>
            <a:avLst/>
            <a:gdLst/>
            <a:ahLst/>
            <a:cxnLst/>
            <a:rect l="l" t="t" r="r" b="b"/>
            <a:pathLst>
              <a:path w="2518135" h="1075930">
                <a:moveTo>
                  <a:pt x="2518135" y="0"/>
                </a:moveTo>
                <a:lnTo>
                  <a:pt x="0" y="0"/>
                </a:lnTo>
                <a:lnTo>
                  <a:pt x="0" y="1075930"/>
                </a:lnTo>
                <a:lnTo>
                  <a:pt x="2518135" y="1075930"/>
                </a:lnTo>
                <a:lnTo>
                  <a:pt x="251813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745</Words>
  <Application>Microsoft Macintosh PowerPoint</Application>
  <PresentationFormat>Custom</PresentationFormat>
  <Paragraphs>104</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Calibri</vt:lpstr>
      <vt:lpstr>Canva Sans Bold</vt:lpstr>
      <vt:lpstr>Canva Sans</vt:lpstr>
      <vt:lpstr>Playfair Display</vt:lpstr>
      <vt:lpstr>Arial</vt:lpstr>
      <vt:lpstr>Public Sans Bold</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Analysis</dc:title>
  <cp:lastModifiedBy>Chung-Kai Chou</cp:lastModifiedBy>
  <cp:revision>6</cp:revision>
  <dcterms:created xsi:type="dcterms:W3CDTF">2006-08-16T00:00:00Z</dcterms:created>
  <dcterms:modified xsi:type="dcterms:W3CDTF">2024-05-17T00:42:52Z</dcterms:modified>
  <dc:identifier>DAGFKcu5UlM</dc:identifier>
</cp:coreProperties>
</file>